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56" r:id="rId2"/>
    <p:sldId id="257" r:id="rId3"/>
    <p:sldId id="388" r:id="rId4"/>
    <p:sldId id="334" r:id="rId5"/>
    <p:sldId id="282" r:id="rId6"/>
    <p:sldId id="267" r:id="rId7"/>
    <p:sldId id="389" r:id="rId8"/>
    <p:sldId id="503" r:id="rId9"/>
    <p:sldId id="284" r:id="rId10"/>
    <p:sldId id="283" r:id="rId11"/>
    <p:sldId id="391" r:id="rId12"/>
    <p:sldId id="285" r:id="rId13"/>
    <p:sldId id="390" r:id="rId14"/>
    <p:sldId id="392" r:id="rId15"/>
    <p:sldId id="393" r:id="rId16"/>
    <p:sldId id="394" r:id="rId17"/>
    <p:sldId id="268" r:id="rId18"/>
    <p:sldId id="502" r:id="rId19"/>
    <p:sldId id="269" r:id="rId20"/>
    <p:sldId id="318" r:id="rId21"/>
    <p:sldId id="319" r:id="rId22"/>
    <p:sldId id="286" r:id="rId23"/>
    <p:sldId id="287" r:id="rId24"/>
    <p:sldId id="288" r:id="rId25"/>
    <p:sldId id="322" r:id="rId26"/>
    <p:sldId id="396" r:id="rId27"/>
    <p:sldId id="395" r:id="rId28"/>
    <p:sldId id="398" r:id="rId29"/>
    <p:sldId id="325" r:id="rId30"/>
    <p:sldId id="290" r:id="rId31"/>
    <p:sldId id="397" r:id="rId32"/>
    <p:sldId id="504" r:id="rId33"/>
    <p:sldId id="291" r:id="rId34"/>
    <p:sldId id="296" r:id="rId35"/>
    <p:sldId id="294" r:id="rId36"/>
    <p:sldId id="293" r:id="rId37"/>
    <p:sldId id="326" r:id="rId38"/>
    <p:sldId id="400" r:id="rId39"/>
    <p:sldId id="401" r:id="rId40"/>
    <p:sldId id="402" r:id="rId41"/>
    <p:sldId id="403" r:id="rId42"/>
    <p:sldId id="404" r:id="rId43"/>
    <p:sldId id="405" r:id="rId44"/>
    <p:sldId id="406" r:id="rId45"/>
    <p:sldId id="505" r:id="rId46"/>
    <p:sldId id="506" r:id="rId47"/>
    <p:sldId id="507" r:id="rId48"/>
    <p:sldId id="508" r:id="rId49"/>
    <p:sldId id="509" r:id="rId50"/>
    <p:sldId id="510" r:id="rId51"/>
    <p:sldId id="511" r:id="rId52"/>
    <p:sldId id="512" r:id="rId53"/>
    <p:sldId id="513" r:id="rId54"/>
    <p:sldId id="514" r:id="rId55"/>
    <p:sldId id="515" r:id="rId56"/>
    <p:sldId id="516" r:id="rId57"/>
    <p:sldId id="517" r:id="rId58"/>
    <p:sldId id="519" r:id="rId59"/>
    <p:sldId id="520" r:id="rId60"/>
    <p:sldId id="424" r:id="rId61"/>
    <p:sldId id="425" r:id="rId62"/>
    <p:sldId id="428" r:id="rId63"/>
    <p:sldId id="456" r:id="rId64"/>
    <p:sldId id="429" r:id="rId65"/>
    <p:sldId id="430" r:id="rId66"/>
    <p:sldId id="431" r:id="rId67"/>
    <p:sldId id="439" r:id="rId68"/>
    <p:sldId id="438" r:id="rId69"/>
    <p:sldId id="440" r:id="rId70"/>
    <p:sldId id="433" r:id="rId71"/>
    <p:sldId id="434" r:id="rId72"/>
    <p:sldId id="435" r:id="rId73"/>
    <p:sldId id="436" r:id="rId74"/>
    <p:sldId id="437" r:id="rId75"/>
    <p:sldId id="442" r:id="rId76"/>
    <p:sldId id="44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3" r:id="rId106"/>
    <p:sldId id="474" r:id="rId107"/>
    <p:sldId id="475" r:id="rId108"/>
    <p:sldId id="476" r:id="rId109"/>
    <p:sldId id="478" r:id="rId110"/>
    <p:sldId id="479" r:id="rId111"/>
    <p:sldId id="480" r:id="rId112"/>
    <p:sldId id="481" r:id="rId113"/>
    <p:sldId id="482" r:id="rId114"/>
    <p:sldId id="483" r:id="rId115"/>
    <p:sldId id="485" r:id="rId116"/>
    <p:sldId id="486" r:id="rId117"/>
    <p:sldId id="487" r:id="rId118"/>
    <p:sldId id="488" r:id="rId119"/>
    <p:sldId id="490" r:id="rId120"/>
    <p:sldId id="491" r:id="rId121"/>
    <p:sldId id="492" r:id="rId122"/>
    <p:sldId id="493" r:id="rId123"/>
    <p:sldId id="495" r:id="rId124"/>
    <p:sldId id="496" r:id="rId125"/>
    <p:sldId id="497" r:id="rId126"/>
    <p:sldId id="500" r:id="rId127"/>
    <p:sldId id="501" r:id="rId128"/>
    <p:sldId id="494" r:id="rId129"/>
    <p:sldId id="498" r:id="rId130"/>
    <p:sldId id="523" r:id="rId131"/>
    <p:sldId id="364" r:id="rId132"/>
    <p:sldId id="297" r:id="rId133"/>
    <p:sldId id="298" r:id="rId134"/>
    <p:sldId id="299" r:id="rId135"/>
    <p:sldId id="300" r:id="rId1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76" y="4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5FC8D7-359D-4053-B3F1-96B0A40C5DA6}" type="datetimeFigureOut">
              <a:rPr lang="zh-CN" altLang="en-US" smtClean="0"/>
              <a:pPr/>
              <a:t>2023/6/3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7BA1FA-A9C4-4338-9FB6-35DD0DDFFCE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D59B5E0-C223-47C5-A842-247EA2AD96CB}" type="slidenum">
              <a:rPr lang="zh-CN" altLang="en-US" smtClean="0"/>
              <a:pPr/>
              <a:t>27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17BA1FA-A9C4-4338-9FB6-35DD0DDFFCEC}" type="slidenum">
              <a:rPr lang="zh-CN" altLang="en-US" smtClean="0"/>
              <a:pPr/>
              <a:t>128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17BA1FA-A9C4-4338-9FB6-35DD0DDFFCEC}" type="slidenum">
              <a:rPr lang="zh-CN" altLang="en-US" smtClean="0"/>
              <a:pPr/>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b="1" dirty="0"/>
              <a:t>Prettify </a:t>
            </a:r>
            <a:r>
              <a:rPr lang="zh-CN" altLang="en-US" b="1" dirty="0"/>
              <a:t>粉饰</a:t>
            </a:r>
            <a:endParaRPr lang="zh-CN" altLang="en-US" dirty="0"/>
          </a:p>
        </p:txBody>
      </p:sp>
      <p:sp>
        <p:nvSpPr>
          <p:cNvPr id="4" name="灯片编号占位符 3"/>
          <p:cNvSpPr>
            <a:spLocks noGrp="1"/>
          </p:cNvSpPr>
          <p:nvPr>
            <p:ph type="sldNum" sz="quarter" idx="10"/>
          </p:nvPr>
        </p:nvSpPr>
        <p:spPr/>
        <p:txBody>
          <a:bodyPr/>
          <a:lstStyle/>
          <a:p>
            <a:fld id="{317BA1FA-A9C4-4338-9FB6-35DD0DDFFCEC}" type="slidenum">
              <a:rPr lang="zh-CN" altLang="en-US" smtClean="0"/>
              <a:pPr/>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a:solidFill>
                  <a:schemeClr val="tx1"/>
                </a:solidFill>
                <a:latin typeface="+mn-lt"/>
                <a:ea typeface="+mn-ea"/>
                <a:cs typeface="+mn-cs"/>
              </a:rPr>
              <a:t>[ˈ</a:t>
            </a:r>
            <a:r>
              <a:rPr lang="en-US" sz="1200" kern="1200" dirty="0" err="1">
                <a:solidFill>
                  <a:schemeClr val="tx1"/>
                </a:solidFill>
                <a:latin typeface="+mn-lt"/>
                <a:ea typeface="+mn-ea"/>
                <a:cs typeface="+mn-cs"/>
              </a:rPr>
              <a:t>prɪtifaɪ</a:t>
            </a:r>
            <a:r>
              <a:rPr lang="en-US" sz="1200"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9B4A339-2FFA-49E0-964C-0A3A4213E7CD}" type="slidenum">
              <a:rPr lang="zh-CN" altLang="en-US" smtClean="0"/>
              <a:pPr/>
              <a:t>44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9B4A339-2FFA-49E0-964C-0A3A4213E7CD}" type="slidenum">
              <a:rPr lang="zh-CN" altLang="en-US" smtClean="0"/>
              <a:pPr/>
              <a:t>45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https://blog.csdn.net/willhuo/article/details/49358273?utm_source=blogkpcl10</a:t>
            </a:r>
            <a:endParaRPr lang="zh-CN" altLang="en-US" dirty="0"/>
          </a:p>
        </p:txBody>
      </p:sp>
      <p:sp>
        <p:nvSpPr>
          <p:cNvPr id="4" name="灯片编号占位符 3"/>
          <p:cNvSpPr>
            <a:spLocks noGrp="1"/>
          </p:cNvSpPr>
          <p:nvPr>
            <p:ph type="sldNum" sz="quarter" idx="10"/>
          </p:nvPr>
        </p:nvSpPr>
        <p:spPr/>
        <p:txBody>
          <a:bodyPr/>
          <a:lstStyle/>
          <a:p>
            <a:fld id="{19B4A339-2FFA-49E0-964C-0A3A4213E7CD}" type="slidenum">
              <a:rPr lang="zh-CN" altLang="en-US" smtClean="0"/>
              <a:pPr/>
              <a:t>55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9B4A339-2FFA-49E0-964C-0A3A4213E7CD}" type="slidenum">
              <a:rPr lang="zh-CN" altLang="en-US" smtClean="0"/>
              <a:pPr/>
              <a:t>59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粘糊糊的</a:t>
            </a:r>
            <a:endParaRPr lang="zh-CN" altLang="en-US" dirty="0"/>
          </a:p>
        </p:txBody>
      </p:sp>
      <p:sp>
        <p:nvSpPr>
          <p:cNvPr id="4" name="灯片编号占位符 3"/>
          <p:cNvSpPr>
            <a:spLocks noGrp="1"/>
          </p:cNvSpPr>
          <p:nvPr>
            <p:ph type="sldNum" sz="quarter" idx="5"/>
          </p:nvPr>
        </p:nvSpPr>
        <p:spPr/>
        <p:txBody>
          <a:bodyPr/>
          <a:lstStyle/>
          <a:p>
            <a:fld id="{317BA1FA-A9C4-4338-9FB6-35DD0DDFFCEC}" type="slidenum">
              <a:rPr lang="zh-CN" altLang="en-US" smtClean="0"/>
              <a:pPr/>
              <a:t>64</a:t>
            </a:fld>
            <a:endParaRPr lang="zh-CN" altLang="en-US"/>
          </a:p>
        </p:txBody>
      </p:sp>
    </p:spTree>
    <p:extLst>
      <p:ext uri="{BB962C8B-B14F-4D97-AF65-F5344CB8AC3E}">
        <p14:creationId xmlns:p14="http://schemas.microsoft.com/office/powerpoint/2010/main" val="315318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a:t> </a:t>
            </a:r>
            <a:r>
              <a:rPr lang="en-US" sz="1200" dirty="0"/>
              <a:t>yield </a:t>
            </a:r>
            <a:endParaRPr lang="zh-CN" altLang="en-US" dirty="0"/>
          </a:p>
        </p:txBody>
      </p:sp>
      <p:sp>
        <p:nvSpPr>
          <p:cNvPr id="4" name="灯片编号占位符 3"/>
          <p:cNvSpPr>
            <a:spLocks noGrp="1"/>
          </p:cNvSpPr>
          <p:nvPr>
            <p:ph type="sldNum" sz="quarter" idx="10"/>
          </p:nvPr>
        </p:nvSpPr>
        <p:spPr/>
        <p:txBody>
          <a:bodyPr/>
          <a:lstStyle/>
          <a:p>
            <a:fld id="{317BA1FA-A9C4-4338-9FB6-35DD0DDFFCEC}" type="slidenum">
              <a:rPr lang="zh-CN" altLang="en-US" smtClean="0"/>
              <a:pPr/>
              <a:t>116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www.freebuf.com/news/topnews/97288.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bj.maitian.cn/zfall/PG2" TargetMode="External"/><Relationship Id="rId2" Type="http://schemas.openxmlformats.org/officeDocument/2006/relationships/hyperlink" Target="http://bj.maitian.cn/zfall/PG1"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1.xml.rels><?xml version="1.0" encoding="UTF-8" standalone="yes"?>
<Relationships xmlns="http://schemas.openxmlformats.org/package/2006/relationships"><Relationship Id="rId2" Type="http://schemas.openxmlformats.org/officeDocument/2006/relationships/hyperlink" Target="https://www.toutiao.com/search_content/?offset=0&amp;format=json&amp;keyword=&#34903;&#25293;&amp;autoload=true&amp;count=20&amp;cur_tab=1&amp;from=search_tab&amp;pd=synthesi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cnblogs.com/longyunfeigu/p/9494408.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baike.baidu.com/subview/53607/5078350.htm" TargetMode="External"/><Relationship Id="rId2" Type="http://schemas.openxmlformats.org/officeDocument/2006/relationships/hyperlink" Target="http://baike.baidu.com/view/703714.htm"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3.xml.rels><?xml version="1.0" encoding="UTF-8" standalone="yes"?>
<Relationships xmlns="http://schemas.openxmlformats.org/package/2006/relationships"><Relationship Id="rId2" Type="http://schemas.openxmlformats.org/officeDocument/2006/relationships/hyperlink" Target="http://msdn.microsoft.com/en-us/library/dd900818.aspx"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baidu.com/s?wd=Html%E6%96%87%E4%BB%B6&amp;tn=44039180_cpr&amp;fenlei=mv6quAkxTZn0IZRqIHckPjm4nH00T1YYmhn1ujPWuWP-nyckPHmL0ZwV5Hcvrjm3rH6sPfKWUMw85HfYnjn4nH6sgvPsT6KdThsqpZwYTjCEQLGCpyw9Uz4Bmy-bIi4WUvYETgN-TLwGUv3EnH64PH61P1bYrjckPjb4rjR3n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aixiawx.com/16/16039/10137185.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baike.baidu.com/view/263416.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aike.baidu.com/item/ASCII/309296"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log.csdn.net/forest_fire/article/details/81011090"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blog.csdn.net/dangsh_/article/details/7861717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unoob.com/python/python-reg-expressions.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w3school.com.cn/xpath/index.asp" TargetMode="External"/><Relationship Id="rId2" Type="http://schemas.openxmlformats.org/officeDocument/2006/relationships/hyperlink" Target="https://baike.baidu.com/item/XML" TargetMode="External"/><Relationship Id="rId1" Type="http://schemas.openxmlformats.org/officeDocument/2006/relationships/slideLayout" Target="../slideLayouts/slideLayout2.xml"/><Relationship Id="rId4" Type="http://schemas.openxmlformats.org/officeDocument/2006/relationships/hyperlink" Target="https://www.runoob.com/xpath/xpath-tutorial.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aixiawx.com/16/16039/10137185.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lvl="0"/>
            <a:r>
              <a:rPr lang="zh-CN" altLang="en-US" b="1" dirty="0"/>
              <a:t>第三讲    网页分析技术</a:t>
            </a:r>
            <a:br>
              <a:rPr lang="zh-CN" altLang="zh-CN" b="1" dirty="0"/>
            </a:b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787144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a:xfrm>
            <a:off x="457200" y="428604"/>
            <a:ext cx="8229600" cy="5697559"/>
          </a:xfrm>
        </p:spPr>
        <p:txBody>
          <a:bodyPr>
            <a:normAutofit fontScale="77500" lnSpcReduction="20000"/>
          </a:bodyPr>
          <a:lstStyle/>
          <a:p>
            <a:r>
              <a:rPr lang="zh-CN" altLang="en-US" b="1" dirty="0"/>
              <a:t>实例</a:t>
            </a:r>
            <a:r>
              <a:rPr lang="en-US" altLang="zh-CN" b="1" dirty="0"/>
              <a:t>1:</a:t>
            </a:r>
            <a:r>
              <a:rPr lang="zh-CN" altLang="en-US" b="1" dirty="0"/>
              <a:t> </a:t>
            </a:r>
            <a:r>
              <a:rPr lang="en-US" altLang="zh-CN" b="1" dirty="0"/>
              <a:t> </a:t>
            </a:r>
            <a:r>
              <a:rPr lang="zh-CN" altLang="en-US" dirty="0"/>
              <a:t>从字符串 </a:t>
            </a:r>
            <a:r>
              <a:rPr lang="en-US" altLang="zh-CN" dirty="0" err="1"/>
              <a:t>str</a:t>
            </a:r>
            <a:r>
              <a:rPr lang="en-US" altLang="zh-CN" dirty="0"/>
              <a:t> </a:t>
            </a:r>
            <a:r>
              <a:rPr lang="zh-CN" altLang="en-US" dirty="0"/>
              <a:t>中提取数字部分的内容</a:t>
            </a:r>
            <a:r>
              <a:rPr lang="en-US" altLang="zh-CN" dirty="0"/>
              <a:t>(</a:t>
            </a:r>
            <a:r>
              <a:rPr lang="zh-CN" altLang="en-US" dirty="0"/>
              <a:t>匹配一次</a:t>
            </a:r>
            <a:r>
              <a:rPr lang="en-US" altLang="zh-CN" dirty="0"/>
              <a:t>)</a:t>
            </a:r>
            <a:r>
              <a:rPr lang="zh-CN" altLang="en-US" dirty="0"/>
              <a:t>：</a:t>
            </a:r>
          </a:p>
          <a:p>
            <a:pPr marL="457200" lvl="1" indent="0">
              <a:buNone/>
            </a:pPr>
            <a:r>
              <a:rPr lang="en-US" altLang="zh-CN" dirty="0" err="1"/>
              <a:t>var</a:t>
            </a:r>
            <a:r>
              <a:rPr lang="en-US" altLang="zh-CN" dirty="0"/>
              <a:t> </a:t>
            </a:r>
            <a:r>
              <a:rPr lang="en-US" altLang="zh-CN" dirty="0" err="1"/>
              <a:t>str</a:t>
            </a:r>
            <a:r>
              <a:rPr lang="en-US" altLang="zh-CN" dirty="0"/>
              <a:t> = "abc123def";</a:t>
            </a:r>
          </a:p>
          <a:p>
            <a:pPr marL="457200" lvl="1" indent="0">
              <a:buNone/>
            </a:pPr>
            <a:r>
              <a:rPr lang="en-US" altLang="zh-CN" dirty="0" err="1"/>
              <a:t>var</a:t>
            </a:r>
            <a:r>
              <a:rPr lang="en-US" altLang="zh-CN" dirty="0"/>
              <a:t> patt1 = /[0-9]+/; </a:t>
            </a:r>
          </a:p>
          <a:p>
            <a:pPr marL="457200" lvl="1" indent="0">
              <a:buNone/>
            </a:pPr>
            <a:r>
              <a:rPr lang="en-US" altLang="zh-CN" dirty="0" err="1"/>
              <a:t>document.write</a:t>
            </a:r>
            <a:r>
              <a:rPr lang="en-US" altLang="zh-CN" dirty="0"/>
              <a:t>(</a:t>
            </a:r>
            <a:r>
              <a:rPr lang="en-US" altLang="zh-CN" dirty="0" err="1"/>
              <a:t>str.match</a:t>
            </a:r>
            <a:r>
              <a:rPr lang="en-US" altLang="zh-CN" dirty="0"/>
              <a:t>(patt1));</a:t>
            </a:r>
          </a:p>
          <a:p>
            <a:pPr lvl="1"/>
            <a:r>
              <a:rPr lang="zh-CN" altLang="en-US" dirty="0"/>
              <a:t>结果：</a:t>
            </a:r>
            <a:r>
              <a:rPr lang="en-US" altLang="zh-CN" dirty="0"/>
              <a:t>123</a:t>
            </a:r>
          </a:p>
          <a:p>
            <a:pPr lvl="1"/>
            <a:r>
              <a:rPr lang="en-US" altLang="zh-CN" dirty="0"/>
              <a:t>[0-9]+</a:t>
            </a:r>
            <a:r>
              <a:rPr lang="zh-CN" altLang="en-US" dirty="0"/>
              <a:t>匹配多个数字， </a:t>
            </a:r>
            <a:r>
              <a:rPr lang="en-US" altLang="zh-CN" dirty="0"/>
              <a:t>[0-9] </a:t>
            </a:r>
            <a:r>
              <a:rPr lang="zh-CN" altLang="en-US" dirty="0"/>
              <a:t>匹配单个数字，</a:t>
            </a:r>
            <a:r>
              <a:rPr lang="en-US" altLang="zh-CN" dirty="0"/>
              <a:t>+ </a:t>
            </a:r>
            <a:r>
              <a:rPr lang="zh-CN" altLang="en-US" dirty="0"/>
              <a:t>匹配一个或者多个。</a:t>
            </a:r>
            <a:endParaRPr lang="en-US" altLang="zh-CN" b="1" dirty="0"/>
          </a:p>
          <a:p>
            <a:endParaRPr lang="en-US" altLang="zh-CN" dirty="0"/>
          </a:p>
          <a:p>
            <a:r>
              <a:rPr lang="zh-CN" altLang="en-US" sz="3100" b="1" dirty="0"/>
              <a:t>实例</a:t>
            </a:r>
            <a:r>
              <a:rPr lang="en-US" altLang="zh-CN" sz="3100" b="1" dirty="0"/>
              <a:t>2</a:t>
            </a:r>
            <a:r>
              <a:rPr lang="zh-CN" altLang="en-US" sz="3100" b="1" dirty="0"/>
              <a:t>：</a:t>
            </a:r>
            <a:r>
              <a:rPr lang="zh-CN" altLang="en-US" dirty="0"/>
              <a:t>匹配以数字开头，并以 </a:t>
            </a:r>
            <a:r>
              <a:rPr lang="en-US" altLang="zh-CN" dirty="0" err="1"/>
              <a:t>abc</a:t>
            </a:r>
            <a:r>
              <a:rPr lang="en-US" altLang="zh-CN" dirty="0"/>
              <a:t> </a:t>
            </a:r>
            <a:r>
              <a:rPr lang="zh-CN" altLang="en-US" dirty="0"/>
              <a:t>结尾的字符串。：</a:t>
            </a:r>
          </a:p>
          <a:p>
            <a:pPr marL="0" indent="0">
              <a:buNone/>
            </a:pPr>
            <a:r>
              <a:rPr lang="en-US" altLang="zh-CN" dirty="0"/>
              <a:t>	</a:t>
            </a:r>
            <a:r>
              <a:rPr lang="en-US" altLang="zh-CN" dirty="0" err="1"/>
              <a:t>var</a:t>
            </a:r>
            <a:r>
              <a:rPr lang="en-US" altLang="zh-CN" dirty="0"/>
              <a:t> </a:t>
            </a:r>
            <a:r>
              <a:rPr lang="en-US" altLang="zh-CN" dirty="0" err="1"/>
              <a:t>str</a:t>
            </a:r>
            <a:r>
              <a:rPr lang="en-US" altLang="zh-CN" dirty="0"/>
              <a:t> = "123abc"; </a:t>
            </a:r>
          </a:p>
          <a:p>
            <a:pPr marL="0" indent="0">
              <a:buNone/>
            </a:pPr>
            <a:r>
              <a:rPr lang="en-US" altLang="zh-CN" dirty="0"/>
              <a:t>	</a:t>
            </a:r>
            <a:r>
              <a:rPr lang="en-US" altLang="zh-CN" dirty="0" err="1"/>
              <a:t>var</a:t>
            </a:r>
            <a:r>
              <a:rPr lang="en-US" altLang="zh-CN" dirty="0"/>
              <a:t> patt1 = /^[0-9]+</a:t>
            </a:r>
            <a:r>
              <a:rPr lang="en-US" altLang="zh-CN" dirty="0" err="1"/>
              <a:t>abc</a:t>
            </a:r>
            <a:r>
              <a:rPr lang="en-US" altLang="zh-CN" dirty="0"/>
              <a:t>$/; 	</a:t>
            </a:r>
          </a:p>
          <a:p>
            <a:pPr marL="0" indent="0">
              <a:buNone/>
            </a:pPr>
            <a:r>
              <a:rPr lang="en-US" altLang="zh-CN" dirty="0"/>
              <a:t>	</a:t>
            </a:r>
            <a:r>
              <a:rPr lang="en-US" altLang="zh-CN" dirty="0" err="1"/>
              <a:t>document.write</a:t>
            </a:r>
            <a:r>
              <a:rPr lang="en-US" altLang="zh-CN" dirty="0"/>
              <a:t>(</a:t>
            </a:r>
            <a:r>
              <a:rPr lang="en-US" altLang="zh-CN" dirty="0" err="1"/>
              <a:t>str.match</a:t>
            </a:r>
            <a:r>
              <a:rPr lang="en-US" altLang="zh-CN" dirty="0"/>
              <a:t>(patt1));</a:t>
            </a:r>
          </a:p>
          <a:p>
            <a:pPr lvl="1"/>
            <a:r>
              <a:rPr lang="en-US" altLang="zh-CN" dirty="0"/>
              <a:t>^ </a:t>
            </a:r>
            <a:r>
              <a:rPr lang="zh-CN" altLang="en-US" dirty="0"/>
              <a:t>为匹配输入字符串的开始位置。</a:t>
            </a:r>
          </a:p>
          <a:p>
            <a:pPr lvl="1"/>
            <a:r>
              <a:rPr lang="en-US" altLang="zh-CN" dirty="0" err="1"/>
              <a:t>abc</a:t>
            </a:r>
            <a:r>
              <a:rPr lang="en-US" altLang="zh-CN" dirty="0"/>
              <a:t>$</a:t>
            </a:r>
            <a:r>
              <a:rPr lang="zh-CN" altLang="en-US" dirty="0"/>
              <a:t>匹配字母 </a:t>
            </a:r>
            <a:r>
              <a:rPr lang="en-US" altLang="zh-CN" dirty="0" err="1"/>
              <a:t>abc</a:t>
            </a:r>
            <a:r>
              <a:rPr lang="en-US" altLang="zh-CN" dirty="0"/>
              <a:t> </a:t>
            </a:r>
            <a:r>
              <a:rPr lang="zh-CN" altLang="en-US" dirty="0"/>
              <a:t>并以 </a:t>
            </a:r>
            <a:r>
              <a:rPr lang="en-US" altLang="zh-CN" dirty="0" err="1"/>
              <a:t>abc</a:t>
            </a:r>
            <a:r>
              <a:rPr lang="en-US" altLang="zh-CN" dirty="0"/>
              <a:t> </a:t>
            </a:r>
            <a:r>
              <a:rPr lang="zh-CN" altLang="en-US" dirty="0"/>
              <a:t>结尾，</a:t>
            </a:r>
            <a:r>
              <a:rPr lang="en-US" altLang="zh-CN" dirty="0"/>
              <a:t>$ </a:t>
            </a:r>
            <a:r>
              <a:rPr lang="zh-CN" altLang="en-US" dirty="0"/>
              <a:t>为匹配输入字符串的结束位置。</a:t>
            </a:r>
            <a:endParaRPr lang="en-US" altLang="zh-CN" dirty="0"/>
          </a:p>
          <a:p>
            <a:pPr lvl="1"/>
            <a:r>
              <a:rPr lang="zh-CN" altLang="en-US" dirty="0"/>
              <a:t>结果：</a:t>
            </a:r>
            <a:r>
              <a:rPr lang="en-US" altLang="zh-CN" dirty="0"/>
              <a:t>123abc  </a:t>
            </a:r>
          </a:p>
        </p:txBody>
      </p:sp>
    </p:spTree>
    <p:extLst>
      <p:ext uri="{BB962C8B-B14F-4D97-AF65-F5344CB8AC3E}">
        <p14:creationId xmlns:p14="http://schemas.microsoft.com/office/powerpoint/2010/main" val="2474060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srcRect/>
          <a:stretch>
            <a:fillRect/>
          </a:stretch>
        </p:blipFill>
        <p:spPr bwMode="auto">
          <a:xfrm>
            <a:off x="1071538" y="1214422"/>
            <a:ext cx="6777398" cy="4357718"/>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启动爬取脚本</a:t>
            </a:r>
          </a:p>
        </p:txBody>
      </p:sp>
      <p:sp>
        <p:nvSpPr>
          <p:cNvPr id="3" name="内容占位符 2"/>
          <p:cNvSpPr>
            <a:spLocks noGrp="1"/>
          </p:cNvSpPr>
          <p:nvPr>
            <p:ph idx="1"/>
          </p:nvPr>
        </p:nvSpPr>
        <p:spPr/>
        <p:txBody>
          <a:bodyPr>
            <a:normAutofit fontScale="77500" lnSpcReduction="20000"/>
          </a:bodyPr>
          <a:lstStyle/>
          <a:p>
            <a:r>
              <a:rPr lang="en-US" dirty="0" err="1"/>
              <a:t>scrapy</a:t>
            </a:r>
            <a:r>
              <a:rPr lang="en-US" dirty="0"/>
              <a:t> crawl &lt;spider_file.py&gt;</a:t>
            </a:r>
          </a:p>
          <a:p>
            <a:r>
              <a:rPr lang="zh-CN" altLang="en-US" b="1" dirty="0"/>
              <a:t>数据持久化存储</a:t>
            </a:r>
            <a:endParaRPr lang="en-US" altLang="zh-CN" b="1" dirty="0"/>
          </a:p>
          <a:p>
            <a:pPr lvl="1"/>
            <a:r>
              <a:rPr lang="zh-CN" altLang="en-US" b="1" dirty="0"/>
              <a:t>基于终端指令的持久化存储</a:t>
            </a:r>
            <a:endParaRPr lang="en-US" altLang="zh-CN" b="1" dirty="0"/>
          </a:p>
          <a:p>
            <a:pPr lvl="1"/>
            <a:r>
              <a:rPr lang="en-US" dirty="0" err="1"/>
              <a:t>scrapy</a:t>
            </a:r>
            <a:r>
              <a:rPr lang="en-US" dirty="0"/>
              <a:t> crawl &lt;spider_file.py&gt;</a:t>
            </a:r>
          </a:p>
          <a:p>
            <a:pPr lvl="2"/>
            <a:r>
              <a:rPr lang="en-US" dirty="0"/>
              <a:t>-o </a:t>
            </a:r>
            <a:r>
              <a:rPr lang="zh-CN" altLang="en-US" dirty="0"/>
              <a:t>将数据保存到指定文件</a:t>
            </a:r>
            <a:endParaRPr lang="en-US" altLang="zh-CN" dirty="0"/>
          </a:p>
          <a:p>
            <a:pPr lvl="2"/>
            <a:r>
              <a:rPr lang="en-US" dirty="0"/>
              <a:t>windows</a:t>
            </a:r>
            <a:r>
              <a:rPr lang="zh-CN" altLang="en-US" dirty="0"/>
              <a:t>终端不能使用</a:t>
            </a:r>
            <a:r>
              <a:rPr lang="en-US" dirty="0"/>
              <a:t>txt</a:t>
            </a:r>
            <a:r>
              <a:rPr lang="zh-CN" altLang="en-US" dirty="0"/>
              <a:t>格式</a:t>
            </a:r>
            <a:endParaRPr lang="en-US" altLang="zh-CN" dirty="0"/>
          </a:p>
          <a:p>
            <a:pPr lvl="2"/>
            <a:r>
              <a:rPr lang="en-US" altLang="zh-CN" dirty="0"/>
              <a:t>-</a:t>
            </a:r>
            <a:r>
              <a:rPr lang="en-US" dirty="0"/>
              <a:t>t </a:t>
            </a:r>
            <a:r>
              <a:rPr lang="zh-CN" altLang="en-US" dirty="0"/>
              <a:t>指定数据的格式</a:t>
            </a:r>
            <a:r>
              <a:rPr lang="en-US" altLang="zh-CN" dirty="0"/>
              <a:t>,</a:t>
            </a:r>
            <a:r>
              <a:rPr lang="zh-CN" altLang="en-US" dirty="0"/>
              <a:t>支持的数据格式有</a:t>
            </a:r>
            <a:endParaRPr lang="en-US" altLang="zh-CN" dirty="0"/>
          </a:p>
          <a:p>
            <a:pPr lvl="3"/>
            <a:r>
              <a:rPr lang="en-US" dirty="0"/>
              <a:t>xml,</a:t>
            </a:r>
          </a:p>
          <a:p>
            <a:pPr lvl="3"/>
            <a:r>
              <a:rPr lang="en-US" dirty="0" err="1"/>
              <a:t>json</a:t>
            </a:r>
            <a:r>
              <a:rPr lang="en-US" dirty="0"/>
              <a:t>,</a:t>
            </a:r>
          </a:p>
          <a:p>
            <a:pPr lvl="3"/>
            <a:r>
              <a:rPr lang="en-US" dirty="0" err="1"/>
              <a:t>csv</a:t>
            </a:r>
            <a:r>
              <a:rPr lang="en-US" dirty="0"/>
              <a:t>,</a:t>
            </a:r>
          </a:p>
          <a:p>
            <a:pPr lvl="3"/>
            <a:r>
              <a:rPr lang="en-US" dirty="0"/>
              <a:t>pickle,    </a:t>
            </a:r>
            <a:r>
              <a:rPr lang="en-US" altLang="zh-CN" dirty="0"/>
              <a:t>python</a:t>
            </a:r>
            <a:r>
              <a:rPr lang="zh-CN" altLang="en-US" dirty="0"/>
              <a:t>二进制序列化格式  </a:t>
            </a:r>
            <a:endParaRPr lang="en-US" altLang="zh-CN" dirty="0"/>
          </a:p>
          <a:p>
            <a:pPr lvl="3"/>
            <a:r>
              <a:rPr lang="en-US" dirty="0"/>
              <a:t>Marshal   </a:t>
            </a:r>
            <a:r>
              <a:rPr lang="zh-CN" altLang="en-US" dirty="0"/>
              <a:t>直译为“编排”， 在计算机中特 指将数据按某种描述格式编排出来，通常来说一般是从非文本格式到文本格式的数据转化</a:t>
            </a:r>
            <a:endParaRPr lang="en-US" altLang="zh-CN" dirty="0"/>
          </a:p>
          <a:p>
            <a:pPr lvl="2"/>
            <a:endParaRPr lang="en-US" dirty="0"/>
          </a:p>
          <a:p>
            <a:r>
              <a:rPr lang="zh-CN" altLang="en-US" dirty="0"/>
              <a:t>数据库存储   </a:t>
            </a:r>
            <a:r>
              <a:rPr lang="en-US" dirty="0" err="1"/>
              <a:t>scrapy-mongodb</a:t>
            </a:r>
            <a:r>
              <a:rPr lang="en-US" dirty="0"/>
              <a:t>   </a:t>
            </a:r>
            <a:r>
              <a:rPr lang="zh-CN" altLang="en-US" dirty="0"/>
              <a:t>模块</a:t>
            </a:r>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CSV</a:t>
            </a:r>
            <a:r>
              <a:rPr lang="zh-CN" altLang="zh-CN" b="1" dirty="0"/>
              <a:t>文件</a:t>
            </a:r>
            <a:endParaRPr lang="zh-CN" altLang="en-US" dirty="0"/>
          </a:p>
        </p:txBody>
      </p:sp>
      <p:sp>
        <p:nvSpPr>
          <p:cNvPr id="3" name="内容占位符 2"/>
          <p:cNvSpPr>
            <a:spLocks noGrp="1"/>
          </p:cNvSpPr>
          <p:nvPr>
            <p:ph idx="1"/>
          </p:nvPr>
        </p:nvSpPr>
        <p:spPr>
          <a:xfrm>
            <a:off x="457200" y="1600200"/>
            <a:ext cx="8229600" cy="4997152"/>
          </a:xfrm>
        </p:spPr>
        <p:txBody>
          <a:bodyPr>
            <a:normAutofit fontScale="92500" lnSpcReduction="10000"/>
          </a:bodyPr>
          <a:lstStyle/>
          <a:p>
            <a:r>
              <a:rPr lang="en-US" altLang="zh-CN" dirty="0"/>
              <a:t>CSV(comma-separated values),</a:t>
            </a:r>
            <a:r>
              <a:rPr lang="zh-CN" altLang="en-US" dirty="0"/>
              <a:t>是目前比较流行的一种文件存储格式。</a:t>
            </a:r>
            <a:endParaRPr lang="en-US" altLang="zh-CN" dirty="0"/>
          </a:p>
          <a:p>
            <a:pPr lvl="1"/>
            <a:r>
              <a:rPr lang="en-US" altLang="zh-CN" b="1" i="1" dirty="0"/>
              <a:t>CSV</a:t>
            </a:r>
            <a:r>
              <a:rPr lang="zh-CN" altLang="zh-CN" b="1" dirty="0"/>
              <a:t>是以逗号间隔的文本</a:t>
            </a:r>
            <a:r>
              <a:rPr lang="zh-CN" altLang="zh-CN" b="1" i="1" dirty="0"/>
              <a:t>文件</a:t>
            </a:r>
            <a:endParaRPr lang="en-US" altLang="zh-CN" b="1" u="sng" dirty="0">
              <a:hlinkClick r:id="rId2"/>
            </a:endParaRPr>
          </a:p>
          <a:p>
            <a:pPr lvl="1"/>
            <a:r>
              <a:rPr lang="zh-CN" altLang="en-US" dirty="0"/>
              <a:t>例子如下：</a:t>
            </a:r>
          </a:p>
          <a:p>
            <a:pPr marL="914400" lvl="2" indent="0">
              <a:buNone/>
            </a:pPr>
            <a:r>
              <a:rPr lang="en-US" altLang="zh-CN" dirty="0" err="1"/>
              <a:t>Year,Make,Model,Description,Price</a:t>
            </a:r>
            <a:r>
              <a:rPr lang="en-US" altLang="zh-CN" dirty="0"/>
              <a:t> </a:t>
            </a:r>
          </a:p>
          <a:p>
            <a:pPr marL="914400" lvl="2" indent="0">
              <a:buNone/>
            </a:pPr>
            <a:r>
              <a:rPr lang="en-US" altLang="zh-CN" dirty="0"/>
              <a:t>1997,Ford,E350,"ac, abs, moon",3000.00 </a:t>
            </a:r>
          </a:p>
          <a:p>
            <a:pPr marL="914400" lvl="2" indent="0">
              <a:buNone/>
            </a:pPr>
            <a:r>
              <a:rPr lang="en-US" altLang="zh-CN" dirty="0"/>
              <a:t>1999,Chevy,"Venture ""Extended Edition""","",4900.00</a:t>
            </a:r>
          </a:p>
          <a:p>
            <a:pPr lvl="1"/>
            <a:r>
              <a:rPr lang="zh-CN" altLang="en-US" dirty="0"/>
              <a:t>看起来就是表格的压缩版</a:t>
            </a:r>
            <a:endParaRPr lang="en-US" altLang="zh-CN" dirty="0"/>
          </a:p>
          <a:p>
            <a:pPr lvl="1"/>
            <a:r>
              <a:rPr lang="zh-CN" altLang="en-US" dirty="0"/>
              <a:t>优点</a:t>
            </a:r>
            <a:endParaRPr lang="en-US" altLang="zh-CN" dirty="0"/>
          </a:p>
          <a:p>
            <a:pPr lvl="2"/>
            <a:r>
              <a:rPr lang="zh-CN" altLang="en-US" dirty="0"/>
              <a:t>被</a:t>
            </a:r>
            <a:r>
              <a:rPr lang="en-US" altLang="zh-CN" dirty="0"/>
              <a:t>Excel</a:t>
            </a:r>
            <a:r>
              <a:rPr lang="zh-CN" altLang="en-US" dirty="0"/>
              <a:t>和很多的应用程序支持。</a:t>
            </a:r>
            <a:endParaRPr lang="en-US" altLang="zh-CN" dirty="0"/>
          </a:p>
          <a:p>
            <a:pPr lvl="2"/>
            <a:r>
              <a:rPr lang="zh-CN" altLang="en-US" dirty="0"/>
              <a:t>用来做数据存储容量小</a:t>
            </a:r>
            <a:endParaRPr lang="en-US" altLang="zh-CN" dirty="0"/>
          </a:p>
          <a:p>
            <a:pPr lvl="2"/>
            <a:r>
              <a:rPr lang="zh-CN" altLang="en-US" dirty="0"/>
              <a:t>很多数据集采用格式</a:t>
            </a:r>
            <a:endParaRPr lang="en-US" altLang="zh-CN" dirty="0"/>
          </a:p>
          <a:p>
            <a:endParaRPr lang="zh-CN" altLang="en-US" dirty="0"/>
          </a:p>
        </p:txBody>
      </p:sp>
    </p:spTree>
    <p:extLst>
      <p:ext uri="{BB962C8B-B14F-4D97-AF65-F5344CB8AC3E}">
        <p14:creationId xmlns:p14="http://schemas.microsoft.com/office/powerpoint/2010/main" val="2483784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 typeface="Arial" pitchFamily="34" charset="0"/>
              <a:buChar char="•"/>
            </a:pPr>
            <a:r>
              <a:rPr lang="en-US" altLang="zh-CN" dirty="0" err="1"/>
              <a:t>scrapy</a:t>
            </a:r>
            <a:r>
              <a:rPr lang="en-US" altLang="zh-CN" dirty="0"/>
              <a:t> crawl </a:t>
            </a:r>
            <a:r>
              <a:rPr lang="en-US" altLang="zh-CN" dirty="0" err="1"/>
              <a:t>novel_spider</a:t>
            </a:r>
            <a:r>
              <a:rPr lang="en-US" altLang="zh-CN" dirty="0"/>
              <a:t> -o 2.csv -t </a:t>
            </a:r>
            <a:r>
              <a:rPr lang="en-US" altLang="zh-CN" dirty="0" err="1"/>
              <a:t>csv</a:t>
            </a:r>
            <a:endParaRPr lang="en-US" altLang="zh-CN" dirty="0"/>
          </a:p>
          <a:p>
            <a:pPr marL="342900" lvl="1" indent="-342900">
              <a:buFont typeface="Arial" pitchFamily="34" charset="0"/>
              <a:buChar char="•"/>
            </a:pPr>
            <a:endParaRPr lang="en-US" altLang="zh-CN" dirty="0"/>
          </a:p>
          <a:p>
            <a:endParaRPr lang="zh-CN" altLang="en-US" dirty="0"/>
          </a:p>
        </p:txBody>
      </p:sp>
      <p:pic>
        <p:nvPicPr>
          <p:cNvPr id="4" name="Picture 2"/>
          <p:cNvPicPr>
            <a:picLocks noChangeAspect="1" noChangeArrowheads="1"/>
          </p:cNvPicPr>
          <p:nvPr/>
        </p:nvPicPr>
        <p:blipFill>
          <a:blip r:embed="rId2"/>
          <a:srcRect/>
          <a:stretch>
            <a:fillRect/>
          </a:stretch>
        </p:blipFill>
        <p:spPr bwMode="auto">
          <a:xfrm>
            <a:off x="714348" y="2643182"/>
            <a:ext cx="7229475" cy="234315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srcRect/>
          <a:stretch>
            <a:fillRect/>
          </a:stretch>
        </p:blipFill>
        <p:spPr bwMode="auto">
          <a:xfrm>
            <a:off x="1571604" y="642918"/>
            <a:ext cx="5000660" cy="5934660"/>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285728"/>
            <a:ext cx="8229600" cy="5840435"/>
          </a:xfrm>
        </p:spPr>
        <p:txBody>
          <a:bodyPr/>
          <a:lstStyle/>
          <a:p>
            <a:r>
              <a:rPr lang="zh-CN" altLang="en-US" b="1" dirty="0"/>
              <a:t>只要是数据持久化存储，</a:t>
            </a:r>
            <a:r>
              <a:rPr lang="en-US" altLang="zh-CN" b="1" dirty="0"/>
              <a:t>parse</a:t>
            </a:r>
            <a:r>
              <a:rPr lang="zh-CN" altLang="en-US" b="1" dirty="0"/>
              <a:t>方法必须有返回值（也就是</a:t>
            </a:r>
            <a:r>
              <a:rPr lang="en-US" altLang="zh-CN" b="1" dirty="0"/>
              <a:t>return</a:t>
            </a:r>
            <a:r>
              <a:rPr lang="zh-CN" altLang="en-US" b="1" dirty="0"/>
              <a:t>后的内容）</a:t>
            </a:r>
            <a:endParaRPr lang="en-US" altLang="zh-CN" b="1" dirty="0"/>
          </a:p>
          <a:p>
            <a:pPr lvl="1"/>
            <a:r>
              <a:rPr lang="en-US" dirty="0"/>
              <a:t>return items</a:t>
            </a:r>
            <a:endParaRPr lang="en-US" altLang="zh-CN" b="1" dirty="0"/>
          </a:p>
          <a:p>
            <a:r>
              <a:rPr lang="en-US" b="1" dirty="0"/>
              <a:t>yield</a:t>
            </a:r>
            <a:r>
              <a:rPr lang="zh-CN" altLang="en-US" b="1" dirty="0"/>
              <a:t>关键字</a:t>
            </a:r>
            <a:endParaRPr lang="en-US" altLang="zh-CN" b="1" dirty="0"/>
          </a:p>
          <a:p>
            <a:pPr lvl="1"/>
            <a:endParaRPr lang="zh-CN" altLang="en-US" dirty="0"/>
          </a:p>
        </p:txBody>
      </p:sp>
      <p:pic>
        <p:nvPicPr>
          <p:cNvPr id="4" name="Picture 2"/>
          <p:cNvPicPr>
            <a:picLocks noChangeAspect="1" noChangeArrowheads="1"/>
          </p:cNvPicPr>
          <p:nvPr/>
        </p:nvPicPr>
        <p:blipFill>
          <a:blip r:embed="rId2"/>
          <a:srcRect/>
          <a:stretch>
            <a:fillRect/>
          </a:stretch>
        </p:blipFill>
        <p:spPr bwMode="auto">
          <a:xfrm>
            <a:off x="1214414" y="2357430"/>
            <a:ext cx="6777398" cy="4357718"/>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dirty="0"/>
              <a:t>return items</a:t>
            </a:r>
            <a:r>
              <a:rPr lang="zh-CN" altLang="en-US" dirty="0"/>
              <a:t>方式</a:t>
            </a:r>
            <a:endParaRPr lang="en-US" altLang="zh-CN" dirty="0"/>
          </a:p>
          <a:p>
            <a:pPr lvl="1"/>
            <a:r>
              <a:rPr lang="zh-CN" altLang="en-US" dirty="0"/>
              <a:t>将所有的数据获取出来然后一次性进行处理，</a:t>
            </a:r>
            <a:endParaRPr lang="en-US" altLang="zh-CN" dirty="0"/>
          </a:p>
          <a:p>
            <a:pPr lvl="1"/>
            <a:r>
              <a:rPr lang="zh-CN" altLang="en-US" dirty="0"/>
              <a:t>这种方式效率十分的低，体现不出框架的优势，</a:t>
            </a:r>
            <a:endParaRPr lang="en-US" b="1" dirty="0"/>
          </a:p>
          <a:p>
            <a:r>
              <a:rPr lang="en-US" b="1" dirty="0"/>
              <a:t>yield</a:t>
            </a:r>
            <a:r>
              <a:rPr lang="zh-CN" altLang="en-US" b="1" dirty="0"/>
              <a:t>将方法转换成生成器。我们可以理解成一种特殊的</a:t>
            </a:r>
            <a:r>
              <a:rPr lang="en-US" b="1" dirty="0"/>
              <a:t>return</a:t>
            </a:r>
            <a:r>
              <a:rPr lang="zh-CN" altLang="en-US" b="1" dirty="0"/>
              <a:t>方法。</a:t>
            </a:r>
          </a:p>
          <a:p>
            <a:r>
              <a:rPr lang="en-US" dirty="0"/>
              <a:t>yield</a:t>
            </a:r>
            <a:r>
              <a:rPr lang="zh-CN" altLang="en-US" dirty="0"/>
              <a:t>方式，</a:t>
            </a:r>
            <a:endParaRPr lang="en-US" altLang="zh-CN" dirty="0"/>
          </a:p>
          <a:p>
            <a:pPr lvl="1"/>
            <a:r>
              <a:rPr lang="zh-CN" altLang="en-US" dirty="0"/>
              <a:t>返回生成器，</a:t>
            </a:r>
            <a:endParaRPr lang="en-US" altLang="zh-CN" dirty="0"/>
          </a:p>
          <a:p>
            <a:pPr lvl="1"/>
            <a:r>
              <a:rPr lang="zh-CN" altLang="en-US" dirty="0"/>
              <a:t>每构造一个</a:t>
            </a:r>
            <a:r>
              <a:rPr lang="en-US" dirty="0"/>
              <a:t>items</a:t>
            </a:r>
            <a:r>
              <a:rPr lang="zh-CN" altLang="en-US" dirty="0"/>
              <a:t>就用</a:t>
            </a:r>
            <a:r>
              <a:rPr lang="en-US" dirty="0"/>
              <a:t>yield，</a:t>
            </a:r>
            <a:r>
              <a:rPr lang="zh-CN" altLang="en-US" dirty="0"/>
              <a:t>提升效率。</a:t>
            </a:r>
          </a:p>
          <a:p>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yield </a:t>
            </a:r>
            <a:r>
              <a:rPr lang="zh-CN" altLang="en-US" b="1" dirty="0"/>
              <a:t>入门</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yield</a:t>
            </a:r>
            <a:r>
              <a:rPr lang="zh-CN" altLang="en-US" dirty="0"/>
              <a:t>返回的是一个生成器，也是可迭代对象，有利于减小服务器资源，</a:t>
            </a:r>
            <a:endParaRPr lang="en-US" altLang="zh-CN" dirty="0"/>
          </a:p>
          <a:p>
            <a:r>
              <a:rPr lang="zh-CN" altLang="en-US" dirty="0"/>
              <a:t>生成器相当于一种方法而不是具体的信息，占用内存小。</a:t>
            </a:r>
            <a:endParaRPr lang="en-US" altLang="zh-CN" dirty="0"/>
          </a:p>
          <a:p>
            <a:endParaRPr lang="en-US" altLang="zh-CN" dirty="0"/>
          </a:p>
          <a:p>
            <a:r>
              <a:rPr lang="zh-CN" altLang="en-US" b="1" dirty="0"/>
              <a:t>执行到</a:t>
            </a:r>
            <a:r>
              <a:rPr lang="en-US" altLang="zh-CN" b="1" dirty="0"/>
              <a:t>yield  </a:t>
            </a:r>
            <a:r>
              <a:rPr lang="zh-CN" altLang="en-US" b="1" dirty="0"/>
              <a:t>时，函数就返回一个迭代值，</a:t>
            </a:r>
            <a:endParaRPr lang="en-US" altLang="zh-CN" b="1" dirty="0"/>
          </a:p>
          <a:p>
            <a:r>
              <a:rPr lang="zh-CN" altLang="en-US" b="1" dirty="0"/>
              <a:t>下次迭代时，代码从 </a:t>
            </a:r>
            <a:r>
              <a:rPr lang="en-US" altLang="zh-CN" b="1" dirty="0"/>
              <a:t>yield  </a:t>
            </a:r>
            <a:r>
              <a:rPr lang="zh-CN" altLang="en-US" b="1" dirty="0"/>
              <a:t>的下一条语句继续执行，</a:t>
            </a:r>
            <a:endParaRPr lang="en-US" altLang="zh-CN" b="1" dirty="0"/>
          </a:p>
          <a:p>
            <a:r>
              <a:rPr lang="zh-CN" altLang="en-US" b="1" dirty="0"/>
              <a:t>而函数的本地变量看起来和上次中断执行前是完全一样的，</a:t>
            </a:r>
            <a:endParaRPr lang="en-US" altLang="zh-CN" b="1" dirty="0"/>
          </a:p>
          <a:p>
            <a:r>
              <a:rPr lang="zh-CN" altLang="en-US" b="1" dirty="0"/>
              <a:t>于是函数继续执行，直到再次遇到 </a:t>
            </a:r>
            <a:r>
              <a:rPr lang="en-US" altLang="zh-CN" b="1" dirty="0"/>
              <a:t>yield</a:t>
            </a:r>
            <a:r>
              <a:rPr lang="zh-CN" altLang="en-US" b="1" dirty="0"/>
              <a:t>。</a:t>
            </a:r>
            <a:endParaRPr lang="en-US" altLang="zh-CN" b="1"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285852" y="1571612"/>
            <a:ext cx="2757478" cy="4525963"/>
          </a:xfrm>
        </p:spPr>
        <p:txBody>
          <a:bodyPr>
            <a:normAutofit fontScale="47500" lnSpcReduction="20000"/>
          </a:bodyPr>
          <a:lstStyle/>
          <a:p>
            <a:pPr>
              <a:buNone/>
            </a:pPr>
            <a:r>
              <a:rPr lang="en-US" dirty="0"/>
              <a:t>def f1():</a:t>
            </a:r>
          </a:p>
          <a:p>
            <a:pPr>
              <a:buNone/>
            </a:pPr>
            <a:r>
              <a:rPr lang="en-US" dirty="0"/>
              <a:t>    list=[] </a:t>
            </a:r>
          </a:p>
          <a:p>
            <a:pPr>
              <a:buNone/>
            </a:pPr>
            <a:r>
              <a:rPr lang="en-US" dirty="0"/>
              <a:t>    for </a:t>
            </a:r>
            <a:r>
              <a:rPr lang="en-US" dirty="0" err="1"/>
              <a:t>i</a:t>
            </a:r>
            <a:r>
              <a:rPr lang="en-US" dirty="0"/>
              <a:t> in range(10):</a:t>
            </a:r>
          </a:p>
          <a:p>
            <a:pPr>
              <a:buNone/>
            </a:pPr>
            <a:r>
              <a:rPr lang="en-US" dirty="0"/>
              <a:t>        </a:t>
            </a:r>
            <a:r>
              <a:rPr lang="en-US" dirty="0" err="1"/>
              <a:t>list.append</a:t>
            </a:r>
            <a:r>
              <a:rPr lang="en-US" dirty="0"/>
              <a:t>(</a:t>
            </a:r>
            <a:r>
              <a:rPr lang="en-US" dirty="0" err="1"/>
              <a:t>i</a:t>
            </a:r>
            <a:r>
              <a:rPr lang="en-US" dirty="0"/>
              <a:t>) </a:t>
            </a:r>
          </a:p>
          <a:p>
            <a:pPr>
              <a:buNone/>
            </a:pPr>
            <a:r>
              <a:rPr lang="en-US" dirty="0"/>
              <a:t>    return list </a:t>
            </a:r>
          </a:p>
          <a:p>
            <a:pPr>
              <a:buNone/>
            </a:pPr>
            <a:r>
              <a:rPr lang="en-US" dirty="0"/>
              <a:t>def f2(): </a:t>
            </a:r>
          </a:p>
          <a:p>
            <a:pPr>
              <a:buNone/>
            </a:pPr>
            <a:r>
              <a:rPr lang="en-US" dirty="0"/>
              <a:t>    for </a:t>
            </a:r>
            <a:r>
              <a:rPr lang="en-US" dirty="0" err="1"/>
              <a:t>i</a:t>
            </a:r>
            <a:r>
              <a:rPr lang="en-US" dirty="0"/>
              <a:t> in range(10): </a:t>
            </a:r>
          </a:p>
          <a:p>
            <a:pPr>
              <a:buNone/>
            </a:pPr>
            <a:r>
              <a:rPr lang="en-US" dirty="0"/>
              <a:t>          yield </a:t>
            </a:r>
            <a:r>
              <a:rPr lang="en-US" dirty="0" err="1"/>
              <a:t>i</a:t>
            </a:r>
            <a:r>
              <a:rPr lang="en-US" dirty="0"/>
              <a:t> </a:t>
            </a:r>
          </a:p>
          <a:p>
            <a:pPr>
              <a:buNone/>
            </a:pPr>
            <a:endParaRPr lang="en-US" dirty="0"/>
          </a:p>
          <a:p>
            <a:pPr>
              <a:buNone/>
            </a:pPr>
            <a:r>
              <a:rPr lang="en-US" dirty="0"/>
              <a:t>print(f1()) </a:t>
            </a:r>
          </a:p>
          <a:p>
            <a:pPr>
              <a:buNone/>
            </a:pPr>
            <a:r>
              <a:rPr lang="en-US" dirty="0"/>
              <a:t>gen=f2() </a:t>
            </a:r>
          </a:p>
          <a:p>
            <a:pPr>
              <a:buNone/>
            </a:pPr>
            <a:r>
              <a:rPr lang="en-US" dirty="0"/>
              <a:t>print(next(gen)) </a:t>
            </a:r>
          </a:p>
          <a:p>
            <a:pPr>
              <a:buNone/>
            </a:pPr>
            <a:r>
              <a:rPr lang="en-US" dirty="0"/>
              <a:t>print(next(gen)) </a:t>
            </a:r>
          </a:p>
          <a:p>
            <a:pPr>
              <a:buNone/>
            </a:pPr>
            <a:r>
              <a:rPr lang="en-US" dirty="0"/>
              <a:t>print(next(gen)) </a:t>
            </a:r>
          </a:p>
          <a:p>
            <a:pPr>
              <a:buNone/>
            </a:pPr>
            <a:r>
              <a:rPr lang="en-US" dirty="0"/>
              <a:t>print(next(gen)) </a:t>
            </a:r>
          </a:p>
          <a:p>
            <a:pPr>
              <a:buNone/>
            </a:pPr>
            <a:r>
              <a:rPr lang="en-US" dirty="0"/>
              <a:t>print(next(gen)) </a:t>
            </a:r>
          </a:p>
          <a:p>
            <a:pPr>
              <a:buNone/>
            </a:pPr>
            <a:r>
              <a:rPr lang="en-US" dirty="0"/>
              <a:t>print(next(gen))</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4857752" y="2500306"/>
            <a:ext cx="2171700" cy="2105025"/>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爬取多个网页</a:t>
            </a:r>
          </a:p>
        </p:txBody>
      </p:sp>
      <p:sp>
        <p:nvSpPr>
          <p:cNvPr id="3" name="内容占位符 2"/>
          <p:cNvSpPr>
            <a:spLocks noGrp="1"/>
          </p:cNvSpPr>
          <p:nvPr>
            <p:ph idx="1"/>
          </p:nvPr>
        </p:nvSpPr>
        <p:spPr>
          <a:xfrm>
            <a:off x="457200" y="3571876"/>
            <a:ext cx="8229600" cy="2554287"/>
          </a:xfrm>
        </p:spPr>
        <p:txBody>
          <a:bodyPr>
            <a:normAutofit fontScale="85000" lnSpcReduction="10000"/>
          </a:bodyPr>
          <a:lstStyle/>
          <a:p>
            <a:r>
              <a:rPr lang="zh-CN" altLang="en-US" dirty="0"/>
              <a:t>爬虫文件</a:t>
            </a:r>
            <a:r>
              <a:rPr lang="en-US" altLang="zh-CN" dirty="0"/>
              <a:t>---</a:t>
            </a:r>
            <a:r>
              <a:rPr lang="zh-CN" altLang="en-US" dirty="0"/>
              <a:t>爬虫类</a:t>
            </a:r>
            <a:endParaRPr lang="en-US" altLang="zh-CN" dirty="0"/>
          </a:p>
          <a:p>
            <a:r>
              <a:rPr lang="en-US" altLang="zh-CN" dirty="0" err="1"/>
              <a:t>start_urls</a:t>
            </a:r>
            <a:endParaRPr lang="en-US" altLang="zh-CN" dirty="0"/>
          </a:p>
          <a:p>
            <a:r>
              <a:rPr lang="zh-CN" altLang="en-US" dirty="0">
                <a:solidFill>
                  <a:schemeClr val="accent2"/>
                </a:solidFill>
              </a:rPr>
              <a:t>起始爬取列表，可以是多个</a:t>
            </a:r>
            <a:r>
              <a:rPr lang="en-US" altLang="zh-CN" dirty="0" err="1">
                <a:solidFill>
                  <a:schemeClr val="accent2"/>
                </a:solidFill>
              </a:rPr>
              <a:t>url</a:t>
            </a:r>
            <a:endParaRPr lang="en-US" altLang="zh-CN" dirty="0"/>
          </a:p>
          <a:p>
            <a:pPr>
              <a:buNone/>
            </a:pPr>
            <a:r>
              <a:rPr lang="en-US" altLang="zh-CN" dirty="0"/>
              <a:t>    </a:t>
            </a:r>
            <a:r>
              <a:rPr lang="en-US" altLang="zh-CN" dirty="0" err="1"/>
              <a:t>start_urls</a:t>
            </a:r>
            <a:r>
              <a:rPr lang="en-US" altLang="zh-CN" dirty="0"/>
              <a:t> = ('http://example.com/page1',			             'http://example.com/page2',)	</a:t>
            </a:r>
          </a:p>
        </p:txBody>
      </p:sp>
      <p:pic>
        <p:nvPicPr>
          <p:cNvPr id="4" name="Picture 3"/>
          <p:cNvPicPr>
            <a:picLocks noChangeAspect="1" noChangeArrowheads="1"/>
          </p:cNvPicPr>
          <p:nvPr/>
        </p:nvPicPr>
        <p:blipFill>
          <a:blip r:embed="rId2"/>
          <a:srcRect/>
          <a:stretch>
            <a:fillRect/>
          </a:stretch>
        </p:blipFill>
        <p:spPr bwMode="auto">
          <a:xfrm>
            <a:off x="3857620" y="1214422"/>
            <a:ext cx="4862532" cy="223513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正则表达式语法</a:t>
            </a:r>
          </a:p>
        </p:txBody>
      </p:sp>
      <p:sp>
        <p:nvSpPr>
          <p:cNvPr id="3" name="内容占位符 2"/>
          <p:cNvSpPr>
            <a:spLocks noGrp="1"/>
          </p:cNvSpPr>
          <p:nvPr>
            <p:ph idx="1"/>
          </p:nvPr>
        </p:nvSpPr>
        <p:spPr/>
        <p:txBody>
          <a:bodyPr/>
          <a:lstStyle/>
          <a:p>
            <a:r>
              <a:rPr lang="en-US" altLang="zh-CN" dirty="0"/>
              <a:t>https://www.cnblogs.com/shenjianping/p/11647473.html</a:t>
            </a:r>
          </a:p>
          <a:p>
            <a:pPr lvl="1"/>
            <a:r>
              <a:rPr lang="en-US" altLang="zh-CN" dirty="0"/>
              <a:t>^ </a:t>
            </a:r>
            <a:r>
              <a:rPr lang="zh-CN" altLang="en-US" dirty="0"/>
              <a:t>为匹配输入字符串的开始位置</a:t>
            </a:r>
            <a:endParaRPr lang="en-US" altLang="zh-CN" dirty="0"/>
          </a:p>
          <a:p>
            <a:pPr lvl="1"/>
            <a:r>
              <a:rPr lang="en-US" altLang="zh-CN" dirty="0"/>
              <a:t>$ </a:t>
            </a:r>
            <a:r>
              <a:rPr lang="zh-CN" altLang="en-US" dirty="0"/>
              <a:t>为匹配输入字符串的结束位置</a:t>
            </a:r>
            <a:endParaRPr lang="en-US" altLang="zh-CN" dirty="0"/>
          </a:p>
          <a:p>
            <a:pPr lvl="1"/>
            <a:r>
              <a:rPr lang="en-US" altLang="zh-CN" dirty="0"/>
              <a:t>.   </a:t>
            </a:r>
            <a:r>
              <a:rPr lang="zh-CN" altLang="en-US" dirty="0"/>
              <a:t>匹配除换行符以外的任意字符</a:t>
            </a:r>
            <a:endParaRPr lang="en-US" altLang="zh-CN" dirty="0"/>
          </a:p>
          <a:p>
            <a:pPr lvl="1"/>
            <a:r>
              <a:rPr lang="en-US" altLang="zh-CN" dirty="0"/>
              <a:t>[0-9] </a:t>
            </a:r>
            <a:r>
              <a:rPr lang="zh-CN" altLang="en-US" dirty="0"/>
              <a:t>匹配单个数字，</a:t>
            </a:r>
            <a:endParaRPr lang="en-US" altLang="zh-CN" dirty="0"/>
          </a:p>
          <a:p>
            <a:pPr lvl="1"/>
            <a:r>
              <a:rPr lang="en-US" altLang="zh-CN" dirty="0"/>
              <a:t>+ </a:t>
            </a:r>
            <a:r>
              <a:rPr lang="zh-CN" altLang="en-US" dirty="0"/>
              <a:t>匹配一个或者多个</a:t>
            </a:r>
            <a:endParaRPr lang="en-US" altLang="zh-CN" dirty="0"/>
          </a:p>
          <a:p>
            <a:pPr lvl="2"/>
            <a:r>
              <a:rPr lang="en-US" altLang="zh-CN" dirty="0"/>
              <a:t>[0-9]+</a:t>
            </a:r>
            <a:r>
              <a:rPr lang="zh-CN" altLang="en-US" dirty="0"/>
              <a:t>匹配多个数字， </a:t>
            </a:r>
            <a:endParaRPr lang="en-US" altLang="zh-CN" dirty="0"/>
          </a:p>
          <a:p>
            <a:pPr lvl="2">
              <a:buNone/>
            </a:pPr>
            <a:endParaRPr lang="en-US" altLang="zh-CN" dirty="0"/>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t>麦田租房信息爬网站</a:t>
            </a:r>
            <a:endParaRPr lang="en-US" altLang="zh-CN" b="1" dirty="0"/>
          </a:p>
          <a:p>
            <a:pPr lvl="1"/>
            <a:r>
              <a:rPr lang="en-US" b="1" dirty="0">
                <a:hlinkClick r:id="rId2"/>
              </a:rPr>
              <a:t>http://bj.maitian.cn/zfall/PG1</a:t>
            </a:r>
            <a:endParaRPr lang="en-US" altLang="zh-CN" b="1" dirty="0"/>
          </a:p>
          <a:p>
            <a:pPr lvl="1"/>
            <a:r>
              <a:rPr lang="en-US" b="1" dirty="0">
                <a:hlinkClick r:id="rId3"/>
              </a:rPr>
              <a:t>http://bj.maitian.cn/zfall/PG</a:t>
            </a:r>
            <a:r>
              <a:rPr lang="en-US" altLang="zh-CN" b="1" dirty="0">
                <a:hlinkClick r:id="rId3"/>
              </a:rPr>
              <a:t>2</a:t>
            </a:r>
            <a:endParaRPr lang="en-US" altLang="zh-CN" b="1" dirty="0"/>
          </a:p>
          <a:p>
            <a:pPr lvl="1"/>
            <a:r>
              <a:rPr lang="en-US" altLang="zh-CN" b="1" dirty="0"/>
              <a:t>…</a:t>
            </a:r>
          </a:p>
          <a:p>
            <a:pPr lvl="1"/>
            <a:endParaRPr lang="en-US" b="1" dirty="0"/>
          </a:p>
          <a:p>
            <a:pPr lvl="1"/>
            <a:endParaRPr lang="zh-CN" altLang="en-US" dirty="0"/>
          </a:p>
        </p:txBody>
      </p:sp>
      <p:pic>
        <p:nvPicPr>
          <p:cNvPr id="1026" name="Picture 2"/>
          <p:cNvPicPr>
            <a:picLocks noChangeAspect="1" noChangeArrowheads="1"/>
          </p:cNvPicPr>
          <p:nvPr/>
        </p:nvPicPr>
        <p:blipFill>
          <a:blip r:embed="rId4"/>
          <a:srcRect/>
          <a:stretch>
            <a:fillRect/>
          </a:stretch>
        </p:blipFill>
        <p:spPr bwMode="auto">
          <a:xfrm>
            <a:off x="428596" y="3714752"/>
            <a:ext cx="8534400" cy="2900358"/>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en-US" dirty="0"/>
              <a:t>豆瓣读书</a:t>
            </a:r>
            <a:endParaRPr lang="en-US" altLang="zh-CN" dirty="0"/>
          </a:p>
          <a:p>
            <a:pPr lvl="1"/>
            <a:r>
              <a:rPr lang="zh-CN" altLang="en-US" dirty="0"/>
              <a:t>首页</a:t>
            </a:r>
            <a:r>
              <a:rPr lang="en-US" altLang="zh-CN" dirty="0" err="1"/>
              <a:t>url</a:t>
            </a:r>
            <a:r>
              <a:rPr lang="zh-CN" altLang="en-US" dirty="0"/>
              <a:t>为</a:t>
            </a:r>
            <a:r>
              <a:rPr lang="en-US" altLang="zh-CN" dirty="0"/>
              <a:t>"https://book.douban.com/top250?start=0",</a:t>
            </a:r>
          </a:p>
          <a:p>
            <a:pPr lvl="1"/>
            <a:r>
              <a:rPr lang="zh-CN" altLang="en-US" dirty="0"/>
              <a:t>以后每翻页一次</a:t>
            </a:r>
            <a:r>
              <a:rPr lang="en-US" altLang="zh-CN" dirty="0"/>
              <a:t>start</a:t>
            </a:r>
            <a:r>
              <a:rPr lang="zh-CN" altLang="en-US" dirty="0"/>
              <a:t>字段值递增</a:t>
            </a:r>
            <a:r>
              <a:rPr lang="en-US" altLang="zh-CN" dirty="0"/>
              <a:t>25</a:t>
            </a:r>
            <a:r>
              <a:rPr lang="zh-CN" altLang="en-US" dirty="0"/>
              <a:t>，</a:t>
            </a:r>
            <a:endParaRPr lang="en-US" altLang="zh-CN" dirty="0"/>
          </a:p>
          <a:p>
            <a:pPr lvl="1"/>
            <a:r>
              <a:rPr lang="zh-CN" altLang="en-US" dirty="0"/>
              <a:t>这样就可以很容易用一个循环做到</a:t>
            </a:r>
            <a:r>
              <a:rPr lang="en-US" altLang="zh-CN" dirty="0" err="1"/>
              <a:t>url</a:t>
            </a:r>
            <a:r>
              <a:rPr lang="zh-CN" altLang="en-US" dirty="0"/>
              <a:t>的构建，</a:t>
            </a:r>
            <a:endParaRPr lang="en-US" altLang="zh-CN" dirty="0"/>
          </a:p>
          <a:p>
            <a:r>
              <a:rPr lang="zh-CN" altLang="en-US" dirty="0"/>
              <a:t>今日头条图片，</a:t>
            </a:r>
            <a:endParaRPr lang="en-US" altLang="zh-CN" dirty="0"/>
          </a:p>
          <a:p>
            <a:pPr lvl="1"/>
            <a:r>
              <a:rPr lang="zh-CN" altLang="en-US" dirty="0"/>
              <a:t>分析</a:t>
            </a:r>
            <a:r>
              <a:rPr lang="en-US" altLang="zh-CN" dirty="0"/>
              <a:t>Ajax</a:t>
            </a:r>
            <a:r>
              <a:rPr lang="zh-CN" altLang="en-US" dirty="0"/>
              <a:t>后</a:t>
            </a:r>
            <a:endParaRPr lang="en-US" altLang="zh-CN" dirty="0"/>
          </a:p>
          <a:p>
            <a:pPr lvl="1"/>
            <a:r>
              <a:rPr lang="zh-CN" altLang="en-US" dirty="0"/>
              <a:t>首页</a:t>
            </a:r>
            <a:r>
              <a:rPr lang="en-US" altLang="zh-CN" dirty="0" err="1"/>
              <a:t>url</a:t>
            </a:r>
            <a:r>
              <a:rPr lang="zh-CN" altLang="en-US" dirty="0"/>
              <a:t>为</a:t>
            </a:r>
            <a:r>
              <a:rPr lang="en-US" altLang="zh-CN" dirty="0">
                <a:hlinkClick r:id="rId2"/>
              </a:rPr>
              <a:t>https://www.toutiao.com/search_content/?offset=0&amp;format=json&amp;keyword=</a:t>
            </a:r>
            <a:r>
              <a:rPr lang="zh-CN" altLang="en-US" dirty="0">
                <a:hlinkClick r:id="rId2"/>
              </a:rPr>
              <a:t>街拍</a:t>
            </a:r>
            <a:r>
              <a:rPr lang="en-US" altLang="zh-CN" dirty="0">
                <a:hlinkClick r:id="rId2"/>
              </a:rPr>
              <a:t>&amp;</a:t>
            </a:r>
            <a:r>
              <a:rPr lang="en-US" altLang="zh-CN" dirty="0" err="1">
                <a:hlinkClick r:id="rId2"/>
              </a:rPr>
              <a:t>autoload</a:t>
            </a:r>
            <a:r>
              <a:rPr lang="en-US" altLang="zh-CN" dirty="0">
                <a:hlinkClick r:id="rId2"/>
              </a:rPr>
              <a:t>=</a:t>
            </a:r>
            <a:r>
              <a:rPr lang="en-US" altLang="zh-CN" dirty="0" err="1">
                <a:hlinkClick r:id="rId2"/>
              </a:rPr>
              <a:t>true&amp;count</a:t>
            </a:r>
            <a:r>
              <a:rPr lang="en-US" altLang="zh-CN" dirty="0">
                <a:hlinkClick r:id="rId2"/>
              </a:rPr>
              <a:t>=20&amp;cur_tab=1&amp;from=</a:t>
            </a:r>
            <a:r>
              <a:rPr lang="en-US" altLang="zh-CN" dirty="0" err="1">
                <a:hlinkClick r:id="rId2"/>
              </a:rPr>
              <a:t>search_tab&amp;pd</a:t>
            </a:r>
            <a:r>
              <a:rPr lang="en-US" altLang="zh-CN" dirty="0">
                <a:hlinkClick r:id="rId2"/>
              </a:rPr>
              <a:t>=synthesis</a:t>
            </a:r>
            <a:endParaRPr lang="en-US" altLang="zh-CN" dirty="0"/>
          </a:p>
          <a:p>
            <a:pPr lvl="1"/>
            <a:r>
              <a:rPr lang="en-US" altLang="zh-CN" dirty="0" err="1"/>
              <a:t>Json</a:t>
            </a:r>
            <a:r>
              <a:rPr lang="en-US" altLang="zh-CN" dirty="0"/>
              <a:t> </a:t>
            </a:r>
            <a:r>
              <a:rPr lang="zh-CN" altLang="en-US" dirty="0"/>
              <a:t>文件</a:t>
            </a:r>
            <a:endParaRPr lang="en-US" altLang="zh-CN" dirty="0"/>
          </a:p>
          <a:p>
            <a:pPr lvl="1"/>
            <a:r>
              <a:rPr lang="zh-CN" altLang="en-US" dirty="0"/>
              <a:t>以后每页更改其中</a:t>
            </a:r>
            <a:r>
              <a:rPr lang="en-US" altLang="zh-CN" dirty="0"/>
              <a:t>offset</a:t>
            </a:r>
            <a:r>
              <a:rPr lang="zh-CN" altLang="en-US" dirty="0"/>
              <a:t>参数递增</a:t>
            </a:r>
            <a:r>
              <a:rPr lang="en-US" altLang="zh-CN" dirty="0"/>
              <a:t>20</a:t>
            </a:r>
            <a:r>
              <a:rPr lang="zh-CN" altLang="en-US" dirty="0"/>
              <a:t>，</a:t>
            </a:r>
            <a:endParaRPr lang="en-US" altLang="zh-CN" dirty="0"/>
          </a:p>
          <a:p>
            <a:pPr lvl="1"/>
            <a:r>
              <a:rPr lang="zh-CN" altLang="en-US" dirty="0"/>
              <a:t>则可以利用</a:t>
            </a:r>
            <a:r>
              <a:rPr lang="en-US" altLang="zh-CN" dirty="0" err="1"/>
              <a:t>urlencode</a:t>
            </a:r>
            <a:r>
              <a:rPr lang="en-US" altLang="zh-CN" dirty="0"/>
              <a:t>()</a:t>
            </a:r>
            <a:r>
              <a:rPr lang="zh-CN" altLang="en-US" dirty="0"/>
              <a:t>方法构建</a:t>
            </a:r>
            <a:r>
              <a:rPr lang="en-US" altLang="zh-CN" dirty="0" err="1"/>
              <a:t>url</a:t>
            </a:r>
            <a:r>
              <a:rPr lang="zh-CN" altLang="en-US" dirty="0"/>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a:t>方式一：通过占位符，构造通用</a:t>
            </a:r>
            <a:r>
              <a:rPr lang="en-US" altLang="zh-CN" b="1" dirty="0" err="1"/>
              <a:t>url</a:t>
            </a:r>
            <a:endParaRPr lang="en-US" altLang="zh-CN" b="1" dirty="0"/>
          </a:p>
          <a:p>
            <a:pPr>
              <a:buNone/>
            </a:pPr>
            <a:endParaRPr lang="en-US" altLang="zh-CN" b="1" dirty="0"/>
          </a:p>
          <a:p>
            <a:pPr>
              <a:buNone/>
            </a:pPr>
            <a:r>
              <a:rPr lang="en-US" sz="1800" dirty="0" err="1"/>
              <a:t>start_urls</a:t>
            </a:r>
            <a:r>
              <a:rPr lang="en-US" sz="1800" dirty="0"/>
              <a:t> = ['http://bj.maitian.cn/zfall/PG{}'.</a:t>
            </a:r>
            <a:r>
              <a:rPr lang="en-US" sz="1800" b="1" dirty="0"/>
              <a:t>format(page) for page in range(1,4</a:t>
            </a:r>
            <a:r>
              <a:rPr lang="en-US" sz="1800" dirty="0"/>
              <a:t>)] </a:t>
            </a:r>
            <a:endParaRPr lang="en-US" sz="1800" b="1" dirty="0"/>
          </a:p>
          <a:p>
            <a:pPr>
              <a:buNone/>
            </a:pPr>
            <a:endParaRPr lang="en-US" altLang="zh-CN" b="1" dirty="0"/>
          </a:p>
          <a:p>
            <a:pPr>
              <a:buNone/>
            </a:pPr>
            <a:r>
              <a:rPr lang="en-US" sz="1800" dirty="0" err="1"/>
              <a:t>url_prefix</a:t>
            </a:r>
            <a:r>
              <a:rPr lang="en-US" sz="1800" dirty="0"/>
              <a:t> = "http://www.yyyy.com/yyy/yyy-list.php?page={}"</a:t>
            </a:r>
          </a:p>
          <a:p>
            <a:pPr>
              <a:buNone/>
            </a:pPr>
            <a:r>
              <a:rPr lang="en-US" sz="1800" dirty="0" err="1"/>
              <a:t>start_urls</a:t>
            </a:r>
            <a:r>
              <a:rPr lang="en-US" sz="1800" dirty="0"/>
              <a:t> = [ </a:t>
            </a:r>
            <a:r>
              <a:rPr lang="en-US" sz="1800" dirty="0" err="1"/>
              <a:t>url_prefix.</a:t>
            </a:r>
            <a:r>
              <a:rPr lang="en-US" sz="1800" b="1" dirty="0" err="1"/>
              <a:t>format</a:t>
            </a:r>
            <a:r>
              <a:rPr lang="en-US" sz="1800" b="1" dirty="0"/>
              <a:t>(</a:t>
            </a:r>
            <a:r>
              <a:rPr lang="en-US" sz="1800" b="1" dirty="0" err="1"/>
              <a:t>i</a:t>
            </a:r>
            <a:r>
              <a:rPr lang="en-US" sz="1800" b="1" dirty="0"/>
              <a:t>) for </a:t>
            </a:r>
            <a:r>
              <a:rPr lang="en-US" sz="1800" b="1" dirty="0" err="1"/>
              <a:t>i</a:t>
            </a:r>
            <a:r>
              <a:rPr lang="en-US" sz="1800" b="1" dirty="0"/>
              <a:t> in range(1,101)</a:t>
            </a:r>
            <a:r>
              <a:rPr lang="en-US" sz="1800" dirty="0"/>
              <a:t>]</a:t>
            </a:r>
            <a:endParaRPr lang="en-US" altLang="zh-CN" sz="18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b="1" dirty="0"/>
              <a:t>方式二：通过重写</a:t>
            </a:r>
            <a:r>
              <a:rPr lang="en-US" b="1" dirty="0" err="1"/>
              <a:t>start_requests</a:t>
            </a:r>
            <a:r>
              <a:rPr lang="zh-CN" altLang="en-US" b="1" dirty="0"/>
              <a:t>方法，获取所有的起始</a:t>
            </a:r>
            <a:r>
              <a:rPr lang="en-US" b="1" dirty="0" err="1"/>
              <a:t>url</a:t>
            </a:r>
            <a:r>
              <a:rPr lang="en-US" b="1" dirty="0"/>
              <a:t>。（</a:t>
            </a:r>
            <a:r>
              <a:rPr lang="zh-CN" altLang="en-US" b="1" dirty="0"/>
              <a:t>不用写</a:t>
            </a:r>
            <a:r>
              <a:rPr lang="en-US" b="1" dirty="0" err="1"/>
              <a:t>start_urls</a:t>
            </a:r>
            <a:r>
              <a:rPr lang="en-US" b="1" dirty="0"/>
              <a:t>）</a:t>
            </a:r>
          </a:p>
          <a:p>
            <a:pPr lvl="1"/>
            <a:r>
              <a:rPr lang="zh-CN" altLang="en-US" dirty="0"/>
              <a:t>爬虫文件</a:t>
            </a:r>
            <a:r>
              <a:rPr lang="en-US" altLang="zh-CN" dirty="0"/>
              <a:t>---</a:t>
            </a:r>
            <a:r>
              <a:rPr lang="zh-CN" altLang="en-US" dirty="0"/>
              <a:t>爬虫类</a:t>
            </a:r>
            <a:endParaRPr lang="en-US" altLang="zh-CN" dirty="0"/>
          </a:p>
          <a:p>
            <a:pPr lvl="1">
              <a:buNone/>
            </a:pPr>
            <a:endParaRPr lang="en-US" b="1" dirty="0"/>
          </a:p>
          <a:p>
            <a:pPr>
              <a:buNone/>
            </a:pPr>
            <a:r>
              <a:rPr lang="en-US" sz="2200" b="1" dirty="0"/>
              <a:t>def </a:t>
            </a:r>
            <a:r>
              <a:rPr lang="en-US" sz="2200" b="1" dirty="0" err="1">
                <a:solidFill>
                  <a:srgbClr val="FF0000"/>
                </a:solidFill>
              </a:rPr>
              <a:t>start_requests</a:t>
            </a:r>
            <a:r>
              <a:rPr lang="en-US" sz="2200" b="1" dirty="0"/>
              <a:t>(self):</a:t>
            </a:r>
          </a:p>
          <a:p>
            <a:pPr lvl="1">
              <a:buNone/>
            </a:pPr>
            <a:r>
              <a:rPr lang="en-US" sz="2200" b="1" dirty="0"/>
              <a:t>  pages=[] </a:t>
            </a:r>
          </a:p>
          <a:p>
            <a:pPr lvl="1">
              <a:buNone/>
            </a:pPr>
            <a:r>
              <a:rPr lang="en-US" sz="2200" b="1" dirty="0"/>
              <a:t>  for page in range(90,100):</a:t>
            </a:r>
          </a:p>
          <a:p>
            <a:pPr lvl="1">
              <a:buNone/>
            </a:pPr>
            <a:r>
              <a:rPr lang="en-US" sz="2200" b="1" dirty="0"/>
              <a:t>      </a:t>
            </a:r>
            <a:r>
              <a:rPr lang="en-US" sz="2200" b="1" dirty="0" err="1"/>
              <a:t>url</a:t>
            </a:r>
            <a:r>
              <a:rPr lang="en-US" sz="2200" b="1" dirty="0"/>
              <a:t>='http://bj.maitian.cn/zfall/PG{}'.format(page)</a:t>
            </a:r>
          </a:p>
          <a:p>
            <a:pPr lvl="1">
              <a:buNone/>
            </a:pPr>
            <a:r>
              <a:rPr lang="en-US" sz="2200" b="1" dirty="0"/>
              <a:t>      page=</a:t>
            </a:r>
            <a:r>
              <a:rPr lang="en-US" sz="2200" b="1" dirty="0" err="1">
                <a:solidFill>
                  <a:srgbClr val="FF0000"/>
                </a:solidFill>
              </a:rPr>
              <a:t>scrapy.Request</a:t>
            </a:r>
            <a:r>
              <a:rPr lang="en-US" sz="2200" b="1" dirty="0"/>
              <a:t>(</a:t>
            </a:r>
            <a:r>
              <a:rPr lang="en-US" sz="2200" b="1" dirty="0" err="1"/>
              <a:t>url</a:t>
            </a:r>
            <a:r>
              <a:rPr lang="en-US" sz="2200" b="1" dirty="0"/>
              <a:t>) </a:t>
            </a:r>
          </a:p>
          <a:p>
            <a:pPr lvl="1">
              <a:buNone/>
            </a:pPr>
            <a:r>
              <a:rPr lang="en-US" sz="2200" b="1" dirty="0"/>
              <a:t>      </a:t>
            </a:r>
            <a:r>
              <a:rPr lang="en-US" sz="2200" b="1" dirty="0" err="1"/>
              <a:t>pages.append</a:t>
            </a:r>
            <a:r>
              <a:rPr lang="en-US" sz="2200" b="1" dirty="0"/>
              <a:t>(page) </a:t>
            </a:r>
          </a:p>
          <a:p>
            <a:pPr lvl="1">
              <a:buNone/>
            </a:pPr>
            <a:r>
              <a:rPr lang="en-US" sz="2200" b="1" dirty="0"/>
              <a:t> return pages </a:t>
            </a:r>
            <a:endParaRPr lang="zh-CN" altLang="en-US" sz="2200" b="1" dirty="0"/>
          </a:p>
          <a:p>
            <a:endParaRPr lang="en-US" b="1" dirty="0"/>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57166"/>
            <a:ext cx="8229600" cy="6286544"/>
          </a:xfrm>
        </p:spPr>
        <p:txBody>
          <a:bodyPr>
            <a:normAutofit fontScale="47500" lnSpcReduction="20000"/>
          </a:bodyPr>
          <a:lstStyle/>
          <a:p>
            <a:r>
              <a:rPr lang="zh-CN" altLang="en-US" sz="5900" b="1" dirty="0"/>
              <a:t>方式三：递归调用</a:t>
            </a:r>
            <a:r>
              <a:rPr lang="en-US" altLang="zh-CN" sz="5900" b="1" dirty="0"/>
              <a:t>parse </a:t>
            </a:r>
            <a:r>
              <a:rPr lang="zh-CN" altLang="en-US" sz="5900" b="1" dirty="0"/>
              <a:t>直到每个页面爬取完</a:t>
            </a:r>
            <a:endParaRPr lang="en-US" altLang="zh-CN" sz="5900" b="1" dirty="0"/>
          </a:p>
          <a:p>
            <a:pPr>
              <a:buNone/>
            </a:pPr>
            <a:endParaRPr lang="en-US" altLang="zh-CN" dirty="0"/>
          </a:p>
          <a:p>
            <a:pPr>
              <a:buNone/>
            </a:pPr>
            <a:r>
              <a:rPr lang="en-US" altLang="zh-CN" dirty="0"/>
              <a:t>class </a:t>
            </a:r>
            <a:r>
              <a:rPr lang="en-US" altLang="zh-CN" dirty="0" err="1"/>
              <a:t>QiubaiSpider</a:t>
            </a:r>
            <a:r>
              <a:rPr lang="en-US" altLang="zh-CN" dirty="0"/>
              <a:t>(</a:t>
            </a:r>
            <a:r>
              <a:rPr lang="en-US" altLang="zh-CN" dirty="0" err="1"/>
              <a:t>scrapy.Spider</a:t>
            </a:r>
            <a:r>
              <a:rPr lang="en-US" altLang="zh-CN" dirty="0"/>
              <a:t>):</a:t>
            </a:r>
          </a:p>
          <a:p>
            <a:pPr>
              <a:buNone/>
            </a:pPr>
            <a:r>
              <a:rPr lang="en-US" altLang="zh-CN" dirty="0"/>
              <a:t>    name = '</a:t>
            </a:r>
            <a:r>
              <a:rPr lang="en-US" altLang="zh-CN" dirty="0" err="1"/>
              <a:t>qiubai</a:t>
            </a:r>
            <a:r>
              <a:rPr lang="en-US" altLang="zh-CN" dirty="0"/>
              <a:t>'</a:t>
            </a:r>
          </a:p>
          <a:p>
            <a:pPr>
              <a:buNone/>
            </a:pPr>
            <a:r>
              <a:rPr lang="en-US" altLang="zh-CN" dirty="0"/>
              <a:t>    </a:t>
            </a:r>
            <a:r>
              <a:rPr lang="en-US" altLang="zh-CN" dirty="0" err="1"/>
              <a:t>start_urls</a:t>
            </a:r>
            <a:r>
              <a:rPr lang="en-US" altLang="zh-CN" dirty="0"/>
              <a:t> = ['https://www.qiushibaike.com/text/']</a:t>
            </a:r>
          </a:p>
          <a:p>
            <a:pPr>
              <a:buNone/>
            </a:pPr>
            <a:endParaRPr lang="en-US" altLang="zh-CN" dirty="0"/>
          </a:p>
          <a:p>
            <a:pPr>
              <a:buNone/>
            </a:pPr>
            <a:r>
              <a:rPr lang="en-US" altLang="zh-CN" dirty="0"/>
              <a:t>    # </a:t>
            </a:r>
            <a:r>
              <a:rPr lang="zh-CN" altLang="en-US" dirty="0"/>
              <a:t>设计一个</a:t>
            </a:r>
            <a:r>
              <a:rPr lang="en-US" altLang="zh-CN" dirty="0" err="1"/>
              <a:t>url</a:t>
            </a:r>
            <a:r>
              <a:rPr lang="zh-CN" altLang="en-US" dirty="0"/>
              <a:t>模板</a:t>
            </a:r>
          </a:p>
          <a:p>
            <a:pPr>
              <a:buNone/>
            </a:pPr>
            <a:r>
              <a:rPr lang="zh-CN" altLang="en-US" dirty="0"/>
              <a:t>    </a:t>
            </a:r>
            <a:r>
              <a:rPr lang="en-US" altLang="zh-CN" dirty="0" err="1"/>
              <a:t>url</a:t>
            </a:r>
            <a:r>
              <a:rPr lang="en-US" altLang="zh-CN" dirty="0"/>
              <a:t> = 'https://www.qiushibaike.com/text/page/%d/'</a:t>
            </a:r>
          </a:p>
          <a:p>
            <a:pPr>
              <a:buNone/>
            </a:pPr>
            <a:r>
              <a:rPr lang="en-US" altLang="zh-CN" dirty="0"/>
              <a:t>    </a:t>
            </a:r>
            <a:r>
              <a:rPr lang="en-US" altLang="zh-CN" dirty="0" err="1"/>
              <a:t>pageNum</a:t>
            </a:r>
            <a:r>
              <a:rPr lang="en-US" altLang="zh-CN" dirty="0"/>
              <a:t> = 1</a:t>
            </a:r>
          </a:p>
          <a:p>
            <a:pPr>
              <a:buNone/>
            </a:pPr>
            <a:endParaRPr lang="en-US" altLang="zh-CN" dirty="0"/>
          </a:p>
          <a:p>
            <a:pPr>
              <a:buNone/>
            </a:pPr>
            <a:r>
              <a:rPr lang="en-US" altLang="zh-CN" dirty="0"/>
              <a:t>    def parse(self, response):</a:t>
            </a:r>
          </a:p>
          <a:p>
            <a:pPr>
              <a:buNone/>
            </a:pPr>
            <a:r>
              <a:rPr lang="en-US" altLang="zh-CN" dirty="0"/>
              <a:t>        </a:t>
            </a:r>
            <a:r>
              <a:rPr lang="en-US" altLang="zh-CN" dirty="0" err="1"/>
              <a:t>div_list</a:t>
            </a:r>
            <a:r>
              <a:rPr lang="en-US" altLang="zh-CN" dirty="0"/>
              <a:t> = </a:t>
            </a:r>
            <a:r>
              <a:rPr lang="en-US" altLang="zh-CN" dirty="0" err="1"/>
              <a:t>response.xpath</a:t>
            </a:r>
            <a:r>
              <a:rPr lang="en-US" altLang="zh-CN" dirty="0"/>
              <a:t>("//div[@id='content-left']/div")</a:t>
            </a:r>
          </a:p>
          <a:p>
            <a:pPr>
              <a:buNone/>
            </a:pPr>
            <a:r>
              <a:rPr lang="en-US" altLang="zh-CN" dirty="0"/>
              <a:t>        for div in </a:t>
            </a:r>
            <a:r>
              <a:rPr lang="en-US" altLang="zh-CN" dirty="0" err="1"/>
              <a:t>div_list</a:t>
            </a:r>
            <a:r>
              <a:rPr lang="en-US" altLang="zh-CN" dirty="0"/>
              <a:t>:</a:t>
            </a:r>
          </a:p>
          <a:p>
            <a:pPr>
              <a:buNone/>
            </a:pPr>
            <a:r>
              <a:rPr lang="en-US" altLang="zh-CN" dirty="0"/>
              <a:t>            ....</a:t>
            </a:r>
          </a:p>
          <a:p>
            <a:pPr>
              <a:buNone/>
            </a:pPr>
            <a:r>
              <a:rPr lang="en-US" altLang="zh-CN" dirty="0"/>
              <a:t>            # </a:t>
            </a:r>
            <a:r>
              <a:rPr lang="zh-CN" altLang="en-US" dirty="0"/>
              <a:t>将</a:t>
            </a:r>
            <a:r>
              <a:rPr lang="en-US" altLang="zh-CN" dirty="0"/>
              <a:t>item</a:t>
            </a:r>
            <a:r>
              <a:rPr lang="zh-CN" altLang="en-US" dirty="0"/>
              <a:t>提交给管道</a:t>
            </a:r>
          </a:p>
          <a:p>
            <a:pPr>
              <a:buNone/>
            </a:pPr>
            <a:r>
              <a:rPr lang="zh-CN" altLang="en-US" dirty="0">
                <a:solidFill>
                  <a:srgbClr val="FF0000"/>
                </a:solidFill>
              </a:rPr>
              <a:t>            </a:t>
            </a:r>
            <a:r>
              <a:rPr lang="en-US" altLang="zh-CN" dirty="0">
                <a:solidFill>
                  <a:srgbClr val="FF0000"/>
                </a:solidFill>
              </a:rPr>
              <a:t>yield item</a:t>
            </a:r>
          </a:p>
          <a:p>
            <a:pPr>
              <a:buNone/>
            </a:pPr>
            <a:endParaRPr lang="en-US" altLang="zh-CN" dirty="0"/>
          </a:p>
          <a:p>
            <a:pPr>
              <a:buNone/>
            </a:pPr>
            <a:r>
              <a:rPr lang="en-US" altLang="zh-CN" dirty="0"/>
              <a:t>        # </a:t>
            </a:r>
            <a:r>
              <a:rPr lang="zh-CN" altLang="en-US" dirty="0"/>
              <a:t>多</a:t>
            </a:r>
            <a:r>
              <a:rPr lang="en-US" altLang="zh-CN" dirty="0" err="1"/>
              <a:t>url</a:t>
            </a:r>
            <a:r>
              <a:rPr lang="zh-CN" altLang="en-US" dirty="0"/>
              <a:t>， 请求的手动发送</a:t>
            </a:r>
          </a:p>
          <a:p>
            <a:pPr>
              <a:buNone/>
            </a:pPr>
            <a:r>
              <a:rPr lang="zh-CN" altLang="en-US" dirty="0"/>
              <a:t>        </a:t>
            </a:r>
            <a:r>
              <a:rPr lang="en-US" altLang="zh-CN" dirty="0"/>
              <a:t>if </a:t>
            </a:r>
            <a:r>
              <a:rPr lang="en-US" altLang="zh-CN" dirty="0" err="1"/>
              <a:t>self.pageNum</a:t>
            </a:r>
            <a:r>
              <a:rPr lang="en-US" altLang="zh-CN" dirty="0"/>
              <a:t> &lt;= 13:  # </a:t>
            </a:r>
            <a:r>
              <a:rPr lang="zh-CN" altLang="en-US" dirty="0"/>
              <a:t>控制！否则无限递归了。。</a:t>
            </a:r>
          </a:p>
          <a:p>
            <a:pPr>
              <a:buNone/>
            </a:pPr>
            <a:r>
              <a:rPr lang="zh-CN" altLang="en-US" dirty="0"/>
              <a:t>            </a:t>
            </a:r>
            <a:r>
              <a:rPr lang="en-US" altLang="zh-CN" dirty="0" err="1"/>
              <a:t>self.pageNum</a:t>
            </a:r>
            <a:r>
              <a:rPr lang="en-US" altLang="zh-CN" dirty="0"/>
              <a:t> += 1</a:t>
            </a:r>
          </a:p>
          <a:p>
            <a:pPr>
              <a:buNone/>
            </a:pPr>
            <a:r>
              <a:rPr lang="en-US" altLang="zh-CN" dirty="0"/>
              <a:t>            print('</a:t>
            </a:r>
            <a:r>
              <a:rPr lang="zh-CN" altLang="en-US" dirty="0"/>
              <a:t>爬第：</a:t>
            </a:r>
            <a:r>
              <a:rPr lang="en-US" altLang="zh-CN" dirty="0"/>
              <a:t>%d </a:t>
            </a:r>
            <a:r>
              <a:rPr lang="zh-CN" altLang="en-US" dirty="0"/>
              <a:t>页</a:t>
            </a:r>
            <a:r>
              <a:rPr lang="en-US" altLang="zh-CN" dirty="0"/>
              <a:t>' % </a:t>
            </a:r>
            <a:r>
              <a:rPr lang="en-US" altLang="zh-CN" dirty="0" err="1"/>
              <a:t>self.pageNum</a:t>
            </a:r>
            <a:r>
              <a:rPr lang="en-US" altLang="zh-CN" dirty="0"/>
              <a:t>)</a:t>
            </a:r>
          </a:p>
          <a:p>
            <a:pPr>
              <a:buNone/>
            </a:pPr>
            <a:r>
              <a:rPr lang="en-US" altLang="zh-CN" dirty="0"/>
              <a:t>            </a:t>
            </a:r>
            <a:r>
              <a:rPr lang="en-US" altLang="zh-CN" dirty="0" err="1"/>
              <a:t>new_url</a:t>
            </a:r>
            <a:r>
              <a:rPr lang="en-US" altLang="zh-CN" dirty="0"/>
              <a:t> = self.url % </a:t>
            </a:r>
            <a:r>
              <a:rPr lang="en-US" altLang="zh-CN" dirty="0" err="1"/>
              <a:t>self.pageNum</a:t>
            </a:r>
            <a:endParaRPr lang="en-US" altLang="zh-CN" dirty="0"/>
          </a:p>
          <a:p>
            <a:pPr>
              <a:buNone/>
            </a:pPr>
            <a:r>
              <a:rPr lang="en-US" altLang="zh-CN" dirty="0"/>
              <a:t>          </a:t>
            </a:r>
          </a:p>
          <a:p>
            <a:pPr>
              <a:buNone/>
            </a:pPr>
            <a:r>
              <a:rPr lang="en-US" altLang="zh-CN" dirty="0"/>
              <a:t>        # callback </a:t>
            </a:r>
            <a:r>
              <a:rPr lang="zh-CN" altLang="en-US" dirty="0"/>
              <a:t>回调函数，页面进行解析</a:t>
            </a:r>
          </a:p>
          <a:p>
            <a:pPr>
              <a:buNone/>
            </a:pPr>
            <a:r>
              <a:rPr lang="zh-CN" altLang="en-US" dirty="0">
                <a:solidFill>
                  <a:srgbClr val="FF0000"/>
                </a:solidFill>
              </a:rPr>
              <a:t>            </a:t>
            </a:r>
            <a:r>
              <a:rPr lang="en-US" altLang="zh-CN" dirty="0">
                <a:solidFill>
                  <a:srgbClr val="FF0000"/>
                </a:solidFill>
              </a:rPr>
              <a:t>yield </a:t>
            </a:r>
            <a:r>
              <a:rPr lang="en-US" altLang="zh-CN" dirty="0" err="1">
                <a:solidFill>
                  <a:srgbClr val="FF0000"/>
                </a:solidFill>
              </a:rPr>
              <a:t>scrapy.Request</a:t>
            </a:r>
            <a:r>
              <a:rPr lang="en-US" altLang="zh-CN" dirty="0">
                <a:solidFill>
                  <a:srgbClr val="FF0000"/>
                </a:solidFill>
              </a:rPr>
              <a:t>(</a:t>
            </a:r>
            <a:r>
              <a:rPr lang="en-US" altLang="zh-CN" dirty="0" err="1">
                <a:solidFill>
                  <a:srgbClr val="FF0000"/>
                </a:solidFill>
              </a:rPr>
              <a:t>url</a:t>
            </a:r>
            <a:r>
              <a:rPr lang="en-US" altLang="zh-CN" dirty="0">
                <a:solidFill>
                  <a:srgbClr val="FF0000"/>
                </a:solidFill>
              </a:rPr>
              <a:t>=</a:t>
            </a:r>
            <a:r>
              <a:rPr lang="en-US" altLang="zh-CN" dirty="0" err="1">
                <a:solidFill>
                  <a:srgbClr val="FF0000"/>
                </a:solidFill>
              </a:rPr>
              <a:t>new_url</a:t>
            </a:r>
            <a:r>
              <a:rPr lang="en-US" altLang="zh-CN" dirty="0">
                <a:solidFill>
                  <a:srgbClr val="FF0000"/>
                </a:solidFill>
              </a:rPr>
              <a:t>, callback=</a:t>
            </a:r>
            <a:r>
              <a:rPr lang="en-US" altLang="zh-CN" dirty="0" err="1">
                <a:solidFill>
                  <a:srgbClr val="FF0000"/>
                </a:solidFill>
              </a:rPr>
              <a:t>self.parse</a:t>
            </a:r>
            <a:r>
              <a:rPr lang="en-US" altLang="zh-CN" dirty="0">
                <a:solidFill>
                  <a:srgbClr val="FF0000"/>
                </a:solidFill>
              </a:rPr>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爬取多层网页</a:t>
            </a:r>
          </a:p>
        </p:txBody>
      </p:sp>
      <p:sp>
        <p:nvSpPr>
          <p:cNvPr id="3" name="内容占位符 2"/>
          <p:cNvSpPr>
            <a:spLocks noGrp="1"/>
          </p:cNvSpPr>
          <p:nvPr>
            <p:ph idx="1"/>
          </p:nvPr>
        </p:nvSpPr>
        <p:spPr/>
        <p:txBody>
          <a:bodyPr>
            <a:normAutofit fontScale="92500" lnSpcReduction="20000"/>
          </a:bodyPr>
          <a:lstStyle/>
          <a:p>
            <a:r>
              <a:rPr lang="zh-CN" altLang="en-US" dirty="0"/>
              <a:t>解析函数的末尾，通过</a:t>
            </a:r>
            <a:r>
              <a:rPr lang="en-US" altLang="zh-CN" dirty="0"/>
              <a:t>Request</a:t>
            </a:r>
            <a:r>
              <a:rPr lang="zh-CN" altLang="en-US" dirty="0"/>
              <a:t>方法对下一个页面手动发起请求</a:t>
            </a:r>
            <a:endParaRPr lang="en-US" altLang="zh-CN" dirty="0"/>
          </a:p>
          <a:p>
            <a:endParaRPr lang="en-US" altLang="zh-CN" b="1" dirty="0"/>
          </a:p>
          <a:p>
            <a:r>
              <a:rPr lang="zh-CN" altLang="en-US" b="1" dirty="0"/>
              <a:t>先提取二级页面</a:t>
            </a:r>
            <a:r>
              <a:rPr lang="en-US" b="1" dirty="0" err="1"/>
              <a:t>url</a:t>
            </a:r>
            <a:r>
              <a:rPr lang="en-US" b="1" dirty="0"/>
              <a:t>，</a:t>
            </a:r>
            <a:r>
              <a:rPr lang="zh-CN" altLang="en-US" b="1" dirty="0"/>
              <a:t>再对二级页面发送请求</a:t>
            </a:r>
            <a:endParaRPr lang="en-US" altLang="zh-CN" dirty="0"/>
          </a:p>
          <a:p>
            <a:endParaRPr lang="en-US" altLang="zh-CN" dirty="0"/>
          </a:p>
          <a:p>
            <a:pPr marL="342900" lvl="1" indent="-342900">
              <a:buNone/>
            </a:pPr>
            <a:r>
              <a:rPr lang="en-US" sz="2200" dirty="0"/>
              <a:t>def parse(self, response): </a:t>
            </a:r>
          </a:p>
          <a:p>
            <a:pPr lvl="1">
              <a:buNone/>
            </a:pPr>
            <a:r>
              <a:rPr lang="en-US" sz="2400" dirty="0" err="1"/>
              <a:t>next_url</a:t>
            </a:r>
            <a:r>
              <a:rPr lang="en-US" sz="2400" dirty="0"/>
              <a:t> = </a:t>
            </a:r>
            <a:r>
              <a:rPr lang="en-US" sz="2400" dirty="0" err="1"/>
              <a:t>response.xpath</a:t>
            </a:r>
            <a:r>
              <a:rPr lang="en-US" sz="2400" dirty="0"/>
              <a:t>('//div[2]/h2/a/@</a:t>
            </a:r>
            <a:r>
              <a:rPr lang="en-US" sz="2400" dirty="0" err="1"/>
              <a:t>href</a:t>
            </a:r>
            <a:r>
              <a:rPr lang="en-US" sz="2400" dirty="0"/>
              <a:t>').extract()[0] 　 </a:t>
            </a:r>
          </a:p>
          <a:p>
            <a:pPr lvl="1">
              <a:buNone/>
            </a:pPr>
            <a:r>
              <a:rPr lang="en-US" sz="2400" dirty="0"/>
              <a:t>yield </a:t>
            </a:r>
            <a:r>
              <a:rPr lang="en-US" sz="2400" dirty="0" err="1"/>
              <a:t>scrapy.Request</a:t>
            </a:r>
            <a:r>
              <a:rPr lang="en-US" sz="2400" dirty="0"/>
              <a:t>(</a:t>
            </a:r>
            <a:r>
              <a:rPr lang="en-US" sz="2400" dirty="0" err="1"/>
              <a:t>url</a:t>
            </a:r>
            <a:r>
              <a:rPr lang="en-US" sz="2400" dirty="0"/>
              <a:t>=</a:t>
            </a:r>
            <a:r>
              <a:rPr lang="en-US" sz="2400" dirty="0" err="1"/>
              <a:t>next_url</a:t>
            </a:r>
            <a:r>
              <a:rPr lang="en-US" sz="2400" dirty="0"/>
              <a:t>, callback=</a:t>
            </a:r>
            <a:r>
              <a:rPr lang="en-US" sz="2400" dirty="0" err="1"/>
              <a:t>self.next_parse</a:t>
            </a:r>
            <a:r>
              <a:rPr lang="en-US" sz="2400" dirty="0"/>
              <a:t>) </a:t>
            </a:r>
          </a:p>
          <a:p>
            <a:pPr marL="342900" lvl="1" indent="-342900">
              <a:buNone/>
            </a:pPr>
            <a:endParaRPr lang="en-US" altLang="zh-CN" dirty="0"/>
          </a:p>
          <a:p>
            <a:pPr lvl="1">
              <a:buNone/>
            </a:pPr>
            <a:endParaRPr lang="en-US" altLang="zh-CN" sz="2000" b="1" dirty="0"/>
          </a:p>
          <a:p>
            <a:pPr lvl="1">
              <a:buNone/>
            </a:pPr>
            <a:r>
              <a:rPr lang="en-US" sz="2200" b="1" dirty="0"/>
              <a:t># </a:t>
            </a:r>
            <a:r>
              <a:rPr lang="zh-CN" altLang="en-US" sz="2200" b="1" dirty="0"/>
              <a:t>注意要用</a:t>
            </a:r>
            <a:r>
              <a:rPr lang="en-US" sz="2200" b="1" dirty="0"/>
              <a:t>yield，</a:t>
            </a:r>
            <a:r>
              <a:rPr lang="zh-CN" altLang="en-US" sz="2200" b="1" dirty="0"/>
              <a:t>回调函数不带括号</a:t>
            </a:r>
            <a:endParaRPr lang="zh-CN" altLang="en-US" sz="2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0"/>
            <a:ext cx="8858280" cy="1143000"/>
          </a:xfrm>
        </p:spPr>
        <p:txBody>
          <a:bodyPr>
            <a:normAutofit/>
          </a:bodyPr>
          <a:lstStyle/>
          <a:p>
            <a:r>
              <a:rPr lang="en-US" altLang="zh-CN" dirty="0" err="1"/>
              <a:t>scrapy</a:t>
            </a:r>
            <a:r>
              <a:rPr lang="zh-CN" altLang="en-US" sz="2000" dirty="0"/>
              <a:t>自动发现一个网页上的所有链接，然后再 去抓取这些链接的内容</a:t>
            </a:r>
            <a:br>
              <a:rPr lang="en-US" altLang="zh-CN" sz="2000" dirty="0"/>
            </a:br>
            <a:r>
              <a:rPr lang="en-US" altLang="zh-CN" sz="2000" dirty="0"/>
              <a:t>              </a:t>
            </a:r>
            <a:r>
              <a:rPr lang="en-US" sz="2000" dirty="0"/>
              <a:t>yield </a:t>
            </a:r>
            <a:r>
              <a:rPr lang="zh-CN" altLang="en-US" sz="2000" dirty="0"/>
              <a:t>的作用就是把一个函数变成一个 </a:t>
            </a:r>
            <a:r>
              <a:rPr lang="en-US" sz="2000" dirty="0"/>
              <a:t>generator（</a:t>
            </a:r>
            <a:r>
              <a:rPr lang="zh-CN" altLang="en-US" sz="2000" dirty="0"/>
              <a:t>生成器）</a:t>
            </a:r>
          </a:p>
        </p:txBody>
      </p:sp>
      <p:sp>
        <p:nvSpPr>
          <p:cNvPr id="3" name="内容占位符 2"/>
          <p:cNvSpPr>
            <a:spLocks noGrp="1"/>
          </p:cNvSpPr>
          <p:nvPr>
            <p:ph idx="1"/>
          </p:nvPr>
        </p:nvSpPr>
        <p:spPr>
          <a:xfrm>
            <a:off x="142844" y="1600200"/>
            <a:ext cx="9001156" cy="5114948"/>
          </a:xfrm>
        </p:spPr>
        <p:txBody>
          <a:bodyPr>
            <a:noAutofit/>
          </a:bodyPr>
          <a:lstStyle/>
          <a:p>
            <a:pPr>
              <a:buNone/>
            </a:pPr>
            <a:r>
              <a:rPr lang="en-US" altLang="zh-CN" sz="1800" dirty="0"/>
              <a:t>class </a:t>
            </a:r>
            <a:r>
              <a:rPr lang="en-US" altLang="zh-CN" sz="1800" dirty="0" err="1"/>
              <a:t>MySpider</a:t>
            </a:r>
            <a:r>
              <a:rPr lang="en-US" altLang="zh-CN" sz="1800" dirty="0"/>
              <a:t>(</a:t>
            </a:r>
            <a:r>
              <a:rPr lang="en-US" altLang="zh-CN" sz="1800" dirty="0" err="1"/>
              <a:t>BaseSpider</a:t>
            </a:r>
            <a:r>
              <a:rPr lang="en-US" altLang="zh-CN" sz="1800" dirty="0"/>
              <a:t>):						</a:t>
            </a:r>
          </a:p>
          <a:p>
            <a:pPr>
              <a:buNone/>
            </a:pPr>
            <a:r>
              <a:rPr lang="en-US" altLang="zh-CN" sz="1800" dirty="0"/>
              <a:t>      name = '</a:t>
            </a:r>
            <a:r>
              <a:rPr lang="en-US" altLang="zh-CN" sz="1800" dirty="0" err="1"/>
              <a:t>myspider</a:t>
            </a:r>
            <a:r>
              <a:rPr lang="en-US" altLang="zh-CN" sz="1800" dirty="0"/>
              <a:t>‘</a:t>
            </a:r>
          </a:p>
          <a:p>
            <a:pPr>
              <a:buNone/>
            </a:pPr>
            <a:r>
              <a:rPr lang="en-US" altLang="zh-CN" sz="1800" dirty="0"/>
              <a:t>      </a:t>
            </a:r>
            <a:r>
              <a:rPr lang="en-US" altLang="zh-CN" sz="1800" dirty="0" err="1"/>
              <a:t>start_urls</a:t>
            </a:r>
            <a:r>
              <a:rPr lang="en-US" altLang="zh-CN" sz="1800" dirty="0"/>
              <a:t> = (	'http://example.com/page1',						'http://example.com/page2',)						   </a:t>
            </a:r>
          </a:p>
          <a:p>
            <a:pPr>
              <a:buNone/>
            </a:pPr>
            <a:r>
              <a:rPr lang="en-US" altLang="zh-CN" sz="1800" dirty="0"/>
              <a:t>      def parse(self, response):						</a:t>
            </a:r>
          </a:p>
          <a:p>
            <a:pPr>
              <a:buNone/>
            </a:pPr>
            <a:r>
              <a:rPr lang="en-US" altLang="zh-CN" sz="1800" dirty="0"/>
              <a:t>            for </a:t>
            </a:r>
            <a:r>
              <a:rPr lang="en-US" altLang="zh-CN" sz="1800" dirty="0" err="1"/>
              <a:t>item_url</a:t>
            </a:r>
            <a:r>
              <a:rPr lang="en-US" altLang="zh-CN" sz="1800" dirty="0"/>
              <a:t> in </a:t>
            </a:r>
            <a:r>
              <a:rPr lang="en-US" altLang="zh-CN" sz="1800" dirty="0" err="1"/>
              <a:t>item_urls</a:t>
            </a:r>
            <a:r>
              <a:rPr lang="en-US" altLang="zh-CN" sz="1800" dirty="0"/>
              <a:t>:</a:t>
            </a:r>
          </a:p>
          <a:p>
            <a:pPr>
              <a:buNone/>
            </a:pPr>
            <a:r>
              <a:rPr lang="en-US" altLang="zh-CN" sz="1800" dirty="0"/>
              <a:t>	     yield Request(</a:t>
            </a:r>
            <a:r>
              <a:rPr lang="en-US" altLang="zh-CN" sz="1800" dirty="0" err="1"/>
              <a:t>url</a:t>
            </a:r>
            <a:r>
              <a:rPr lang="en-US" altLang="zh-CN" sz="1800" dirty="0"/>
              <a:t>=</a:t>
            </a:r>
            <a:r>
              <a:rPr lang="en-US" altLang="zh-CN" sz="1800" dirty="0" err="1"/>
              <a:t>item_url</a:t>
            </a:r>
            <a:r>
              <a:rPr lang="en-US" altLang="zh-CN" sz="1800" dirty="0"/>
              <a:t>, callback=</a:t>
            </a:r>
            <a:r>
              <a:rPr lang="en-US" altLang="zh-CN" sz="1800" dirty="0" err="1"/>
              <a:t>self.</a:t>
            </a:r>
            <a:r>
              <a:rPr lang="en-US" altLang="zh-CN" sz="1800" dirty="0" err="1">
                <a:solidFill>
                  <a:srgbClr val="FF0000"/>
                </a:solidFill>
              </a:rPr>
              <a:t>parse_item</a:t>
            </a:r>
            <a:r>
              <a:rPr lang="en-US" altLang="zh-CN" sz="1800" dirty="0"/>
              <a:t>)						</a:t>
            </a:r>
          </a:p>
          <a:p>
            <a:pPr>
              <a:buNone/>
            </a:pPr>
            <a:r>
              <a:rPr lang="en-US" altLang="zh-CN" sz="1800" dirty="0"/>
              <a:t>       def </a:t>
            </a:r>
            <a:r>
              <a:rPr lang="en-US" altLang="zh-CN" sz="1800" dirty="0" err="1">
                <a:solidFill>
                  <a:srgbClr val="FF0000"/>
                </a:solidFill>
              </a:rPr>
              <a:t>parse_item</a:t>
            </a:r>
            <a:r>
              <a:rPr lang="en-US" altLang="zh-CN" sz="1800" dirty="0"/>
              <a:t>(self, response):					</a:t>
            </a:r>
          </a:p>
          <a:p>
            <a:pPr>
              <a:buNone/>
            </a:pPr>
            <a:r>
              <a:rPr lang="en-US" altLang="zh-CN" sz="1800" dirty="0"/>
              <a:t>            item = </a:t>
            </a:r>
            <a:r>
              <a:rPr lang="en-US" altLang="zh-CN" sz="1800" dirty="0" err="1"/>
              <a:t>MyItem</a:t>
            </a:r>
            <a:r>
              <a:rPr lang="en-US" altLang="zh-CN" sz="1800" dirty="0"/>
              <a:t>()						</a:t>
            </a:r>
          </a:p>
          <a:p>
            <a:pPr>
              <a:buNone/>
            </a:pPr>
            <a:r>
              <a:rPr lang="en-US" altLang="zh-CN" sz="1800" dirty="0"/>
              <a:t>            yield Request(</a:t>
            </a:r>
            <a:r>
              <a:rPr lang="en-US" altLang="zh-CN" sz="1800" dirty="0" err="1"/>
              <a:t>url</a:t>
            </a:r>
            <a:r>
              <a:rPr lang="en-US" altLang="zh-CN" sz="1800" dirty="0"/>
              <a:t>=</a:t>
            </a:r>
            <a:r>
              <a:rPr lang="en-US" altLang="zh-CN" sz="1800" dirty="0" err="1"/>
              <a:t>item_details_url</a:t>
            </a:r>
            <a:r>
              <a:rPr lang="en-US" altLang="zh-CN" sz="1800" dirty="0"/>
              <a:t>, </a:t>
            </a:r>
            <a:r>
              <a:rPr lang="en-US" altLang="zh-CN" sz="1800" u="sng" dirty="0"/>
              <a:t>meta={'item': item}</a:t>
            </a:r>
            <a:r>
              <a:rPr lang="en-US" altLang="zh-CN" sz="1800" dirty="0"/>
              <a:t>, callback=</a:t>
            </a:r>
            <a:r>
              <a:rPr lang="en-US" altLang="zh-CN" sz="1800" dirty="0" err="1"/>
              <a:t>self.</a:t>
            </a:r>
            <a:r>
              <a:rPr lang="en-US" altLang="zh-CN" sz="1800" dirty="0" err="1">
                <a:solidFill>
                  <a:srgbClr val="0070C0"/>
                </a:solidFill>
              </a:rPr>
              <a:t>parse_details</a:t>
            </a:r>
            <a:r>
              <a:rPr lang="en-US" altLang="zh-CN" sz="1800" dirty="0"/>
              <a:t>)								   </a:t>
            </a:r>
          </a:p>
          <a:p>
            <a:pPr>
              <a:buNone/>
            </a:pPr>
            <a:r>
              <a:rPr lang="en-US" altLang="zh-CN" sz="1800" dirty="0"/>
              <a:t>        def </a:t>
            </a:r>
            <a:r>
              <a:rPr lang="en-US" altLang="zh-CN" sz="1800" dirty="0" err="1">
                <a:solidFill>
                  <a:srgbClr val="0070C0"/>
                </a:solidFill>
              </a:rPr>
              <a:t>parse_details</a:t>
            </a:r>
            <a:r>
              <a:rPr lang="en-US" altLang="zh-CN" sz="1800" dirty="0"/>
              <a:t>(self, response):					</a:t>
            </a:r>
          </a:p>
          <a:p>
            <a:pPr>
              <a:buNone/>
            </a:pPr>
            <a:r>
              <a:rPr lang="en-US" altLang="zh-CN" sz="1800" dirty="0"/>
              <a:t>             item = </a:t>
            </a:r>
            <a:r>
              <a:rPr lang="en-US" altLang="zh-CN" sz="1800" dirty="0" err="1"/>
              <a:t>response.meta</a:t>
            </a:r>
            <a:r>
              <a:rPr lang="en-US" altLang="zh-CN" sz="1800" dirty="0"/>
              <a:t>['item']					</a:t>
            </a:r>
          </a:p>
          <a:p>
            <a:pPr>
              <a:buNone/>
            </a:pPr>
            <a:r>
              <a:rPr lang="en-US" altLang="zh-CN" sz="1800" dirty="0"/>
              <a:t>             return item</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b="1" dirty="0"/>
              <a:t>解析的数据不在同一张页面中，最终如何将数据传递</a:t>
            </a:r>
            <a:endParaRPr lang="zh-CN" altLang="en-US" dirty="0"/>
          </a:p>
          <a:p>
            <a:pPr lvl="1"/>
            <a:r>
              <a:rPr lang="zh-CN" altLang="en-US" dirty="0"/>
              <a:t>在对下一层级页面发送请求的时候，</a:t>
            </a:r>
            <a:endParaRPr lang="en-US" altLang="zh-CN" dirty="0"/>
          </a:p>
          <a:p>
            <a:pPr lvl="1"/>
            <a:r>
              <a:rPr lang="zh-CN" altLang="en-US" b="1" dirty="0"/>
              <a:t>通过</a:t>
            </a:r>
            <a:r>
              <a:rPr lang="en-US" altLang="zh-CN" b="1" dirty="0"/>
              <a:t>meta</a:t>
            </a:r>
            <a:r>
              <a:rPr lang="zh-CN" altLang="en-US" b="1" dirty="0"/>
              <a:t>参数进行数据传递，</a:t>
            </a:r>
            <a:endParaRPr lang="en-US" altLang="zh-CN" b="1" dirty="0"/>
          </a:p>
          <a:p>
            <a:pPr lvl="1"/>
            <a:r>
              <a:rPr lang="en-US" altLang="zh-CN" b="1" dirty="0"/>
              <a:t>meta</a:t>
            </a:r>
            <a:r>
              <a:rPr lang="zh-CN" altLang="en-US" b="1" dirty="0"/>
              <a:t>字典就会传递给回调函数的</a:t>
            </a:r>
            <a:r>
              <a:rPr lang="en-US" altLang="zh-CN" b="1" dirty="0"/>
              <a:t>response</a:t>
            </a:r>
            <a:r>
              <a:rPr lang="zh-CN" altLang="en-US" b="1" dirty="0"/>
              <a:t>参数。</a:t>
            </a:r>
            <a:endParaRPr lang="en-US" altLang="zh-CN" b="1" dirty="0"/>
          </a:p>
          <a:p>
            <a:pPr lvl="1"/>
            <a:endParaRPr lang="en-US" altLang="zh-CN" b="1" dirty="0"/>
          </a:p>
          <a:p>
            <a:pPr lvl="1"/>
            <a:r>
              <a:rPr lang="zh-CN" altLang="en-US" b="1" dirty="0"/>
              <a:t>下一级的解析函数通过</a:t>
            </a:r>
            <a:r>
              <a:rPr lang="en-US" altLang="zh-CN" b="1" dirty="0"/>
              <a:t>response</a:t>
            </a:r>
            <a:r>
              <a:rPr lang="zh-CN" altLang="en-US" b="1" dirty="0"/>
              <a:t>获取</a:t>
            </a:r>
            <a:r>
              <a:rPr lang="en-US" altLang="zh-CN" b="1" dirty="0"/>
              <a:t>item</a:t>
            </a:r>
          </a:p>
          <a:p>
            <a:pPr lvl="2"/>
            <a:r>
              <a:rPr lang="zh-CN" altLang="en-US" b="1" dirty="0"/>
              <a:t>先通过 </a:t>
            </a:r>
            <a:r>
              <a:rPr lang="en-US" altLang="zh-CN" b="1" dirty="0" err="1"/>
              <a:t>response.meta</a:t>
            </a:r>
            <a:r>
              <a:rPr lang="zh-CN" altLang="en-US" b="1" dirty="0"/>
              <a:t>返回接收到的</a:t>
            </a:r>
            <a:r>
              <a:rPr lang="en-US" altLang="zh-CN" b="1" dirty="0"/>
              <a:t>meta</a:t>
            </a:r>
            <a:r>
              <a:rPr lang="zh-CN" altLang="en-US" b="1" dirty="0"/>
              <a:t>字典，</a:t>
            </a:r>
            <a:endParaRPr lang="en-US" altLang="zh-CN" b="1" dirty="0"/>
          </a:p>
          <a:p>
            <a:pPr lvl="2"/>
            <a:r>
              <a:rPr lang="zh-CN" altLang="en-US" b="1" dirty="0"/>
              <a:t>再获得</a:t>
            </a:r>
            <a:r>
              <a:rPr lang="en-US" altLang="zh-CN" b="1" dirty="0"/>
              <a:t>item</a:t>
            </a:r>
            <a:r>
              <a:rPr lang="zh-CN" altLang="en-US" b="1" dirty="0"/>
              <a:t>字典</a:t>
            </a:r>
            <a:endParaRPr lang="zh-CN" altLang="en-US" dirty="0"/>
          </a:p>
          <a:p>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686800" cy="4525963"/>
          </a:xfrm>
        </p:spPr>
        <p:txBody>
          <a:bodyPr>
            <a:noAutofit/>
          </a:bodyPr>
          <a:lstStyle/>
          <a:p>
            <a:pPr>
              <a:buNone/>
            </a:pPr>
            <a:r>
              <a:rPr lang="en-US" sz="2000" dirty="0"/>
              <a:t>def parse(self, response): </a:t>
            </a:r>
          </a:p>
          <a:p>
            <a:pPr>
              <a:buNone/>
            </a:pPr>
            <a:r>
              <a:rPr lang="en-US" sz="2000" dirty="0"/>
              <a:t>     item = Item()</a:t>
            </a:r>
          </a:p>
          <a:p>
            <a:pPr>
              <a:buNone/>
            </a:pPr>
            <a:r>
              <a:rPr lang="en-US" sz="2000" dirty="0"/>
              <a:t>     Item["field1"] = </a:t>
            </a:r>
            <a:r>
              <a:rPr lang="en-US" sz="2000" dirty="0" err="1"/>
              <a:t>response.xpath</a:t>
            </a:r>
            <a:r>
              <a:rPr lang="en-US" sz="2000" dirty="0"/>
              <a:t>('expression1').extract()[0] </a:t>
            </a:r>
          </a:p>
          <a:p>
            <a:pPr>
              <a:buNone/>
            </a:pPr>
            <a:r>
              <a:rPr lang="en-US" sz="2000" dirty="0"/>
              <a:t>     Item["field2"] = </a:t>
            </a:r>
            <a:r>
              <a:rPr lang="en-US" sz="2000" dirty="0" err="1"/>
              <a:t>response.xpath</a:t>
            </a:r>
            <a:r>
              <a:rPr lang="en-US" sz="2000" dirty="0"/>
              <a:t>('expression2').extract() </a:t>
            </a:r>
          </a:p>
          <a:p>
            <a:pPr>
              <a:buNone/>
            </a:pPr>
            <a:r>
              <a:rPr lang="en-US" sz="2000" dirty="0"/>
              <a:t>     </a:t>
            </a:r>
            <a:r>
              <a:rPr lang="en-US" sz="2000" dirty="0" err="1"/>
              <a:t>next_url</a:t>
            </a:r>
            <a:r>
              <a:rPr lang="en-US" sz="2000" dirty="0"/>
              <a:t> = </a:t>
            </a:r>
            <a:r>
              <a:rPr lang="en-US" sz="2000" dirty="0" err="1"/>
              <a:t>response.xpath</a:t>
            </a:r>
            <a:r>
              <a:rPr lang="en-US" sz="2000" dirty="0"/>
              <a:t>('expression3').extract()[0]</a:t>
            </a:r>
          </a:p>
          <a:p>
            <a:pPr>
              <a:buNone/>
            </a:pPr>
            <a:r>
              <a:rPr lang="en-US" sz="2000" dirty="0"/>
              <a:t>     yield </a:t>
            </a:r>
            <a:r>
              <a:rPr lang="en-US" sz="2000" dirty="0" err="1"/>
              <a:t>scrapy.Request</a:t>
            </a:r>
            <a:r>
              <a:rPr lang="en-US" sz="2000" dirty="0"/>
              <a:t>(</a:t>
            </a:r>
            <a:r>
              <a:rPr lang="en-US" sz="2000" dirty="0" err="1"/>
              <a:t>url</a:t>
            </a:r>
            <a:r>
              <a:rPr lang="en-US" sz="2000" dirty="0"/>
              <a:t>=</a:t>
            </a:r>
            <a:r>
              <a:rPr lang="en-US" sz="2000" dirty="0" err="1"/>
              <a:t>next_url</a:t>
            </a:r>
            <a:r>
              <a:rPr lang="en-US" sz="2000" dirty="0"/>
              <a:t>, callback=</a:t>
            </a:r>
            <a:r>
              <a:rPr lang="en-US" sz="2000" dirty="0" err="1"/>
              <a:t>self.next_parse,</a:t>
            </a:r>
            <a:r>
              <a:rPr lang="en-US" sz="2000" b="1" dirty="0" err="1">
                <a:solidFill>
                  <a:srgbClr val="FF0000"/>
                </a:solidFill>
              </a:rPr>
              <a:t>meta</a:t>
            </a:r>
            <a:r>
              <a:rPr lang="en-US" sz="2000" b="1" dirty="0">
                <a:solidFill>
                  <a:srgbClr val="FF0000"/>
                </a:solidFill>
              </a:rPr>
              <a:t>={'</a:t>
            </a:r>
            <a:r>
              <a:rPr lang="en-US" sz="2000" b="1" dirty="0" err="1">
                <a:solidFill>
                  <a:srgbClr val="FF0000"/>
                </a:solidFill>
              </a:rPr>
              <a:t>item':item</a:t>
            </a:r>
            <a:r>
              <a:rPr lang="en-US" sz="2000" b="1" dirty="0"/>
              <a:t>}</a:t>
            </a:r>
            <a:r>
              <a:rPr lang="en-US" sz="2000" dirty="0"/>
              <a:t>) </a:t>
            </a:r>
          </a:p>
          <a:p>
            <a:pPr>
              <a:buNone/>
            </a:pPr>
            <a:endParaRPr lang="en-US" sz="2000" dirty="0"/>
          </a:p>
          <a:p>
            <a:pPr>
              <a:buNone/>
            </a:pPr>
            <a:r>
              <a:rPr lang="en-US" sz="2000" dirty="0"/>
              <a:t>def </a:t>
            </a:r>
            <a:r>
              <a:rPr lang="en-US" sz="2000" dirty="0" err="1"/>
              <a:t>next_parse</a:t>
            </a:r>
            <a:r>
              <a:rPr lang="en-US" sz="2000" dirty="0"/>
              <a:t>(</a:t>
            </a:r>
            <a:r>
              <a:rPr lang="en-US" sz="2000" dirty="0" err="1"/>
              <a:t>self,response</a:t>
            </a:r>
            <a:r>
              <a:rPr lang="en-US" sz="2000" dirty="0"/>
              <a:t>): </a:t>
            </a:r>
          </a:p>
          <a:p>
            <a:pPr>
              <a:buNone/>
            </a:pPr>
            <a:r>
              <a:rPr lang="en-US" sz="2000" dirty="0"/>
              <a:t>     item </a:t>
            </a:r>
            <a:r>
              <a:rPr lang="en-US" sz="2000" dirty="0">
                <a:solidFill>
                  <a:srgbClr val="FF0000"/>
                </a:solidFill>
              </a:rPr>
              <a:t>= </a:t>
            </a:r>
            <a:r>
              <a:rPr lang="en-US" sz="2000" b="1" dirty="0" err="1">
                <a:solidFill>
                  <a:srgbClr val="FF0000"/>
                </a:solidFill>
              </a:rPr>
              <a:t>response.meta</a:t>
            </a:r>
            <a:r>
              <a:rPr lang="en-US" sz="2000" b="1" dirty="0">
                <a:solidFill>
                  <a:srgbClr val="FF0000"/>
                </a:solidFill>
              </a:rPr>
              <a:t>['item']</a:t>
            </a:r>
            <a:r>
              <a:rPr lang="en-US" sz="2000" dirty="0">
                <a:solidFill>
                  <a:srgbClr val="FF0000"/>
                </a:solidFill>
              </a:rPr>
              <a:t> </a:t>
            </a:r>
          </a:p>
          <a:p>
            <a:pPr>
              <a:buNone/>
            </a:pPr>
            <a:r>
              <a:rPr lang="en-US" sz="2000" dirty="0"/>
              <a:t>     item['field'] = </a:t>
            </a:r>
            <a:r>
              <a:rPr lang="en-US" sz="2000" dirty="0" err="1"/>
              <a:t>response.xpath</a:t>
            </a:r>
            <a:r>
              <a:rPr lang="en-US" sz="2000" dirty="0"/>
              <a:t>('expression').</a:t>
            </a:r>
            <a:r>
              <a:rPr lang="en-US" sz="2000" dirty="0" err="1"/>
              <a:t>extract_first</a:t>
            </a:r>
            <a:r>
              <a:rPr lang="en-US" sz="2000" dirty="0"/>
              <a:t>() </a:t>
            </a:r>
          </a:p>
          <a:p>
            <a:pPr>
              <a:buNone/>
            </a:pPr>
            <a:r>
              <a:rPr lang="en-US" sz="2000" dirty="0"/>
              <a:t>    yield item</a:t>
            </a:r>
            <a:endParaRPr lang="zh-CN" altLang="en-US" sz="2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a:t>
            </a:r>
            <a:r>
              <a:rPr lang="en-US" dirty="0"/>
              <a:t>  settings.py</a:t>
            </a:r>
            <a:r>
              <a:rPr lang="zh-CN" altLang="en-US" dirty="0"/>
              <a:t>配置文件</a:t>
            </a:r>
          </a:p>
        </p:txBody>
      </p:sp>
      <p:sp>
        <p:nvSpPr>
          <p:cNvPr id="3" name="内容占位符 2"/>
          <p:cNvSpPr>
            <a:spLocks noGrp="1"/>
          </p:cNvSpPr>
          <p:nvPr>
            <p:ph idx="1"/>
          </p:nvPr>
        </p:nvSpPr>
        <p:spPr>
          <a:xfrm>
            <a:off x="457200" y="2714620"/>
            <a:ext cx="8229600" cy="3411543"/>
          </a:xfrm>
        </p:spPr>
        <p:txBody>
          <a:bodyPr>
            <a:normAutofit fontScale="77500" lnSpcReduction="20000"/>
          </a:bodyPr>
          <a:lstStyle/>
          <a:p>
            <a:r>
              <a:rPr lang="en-US" altLang="zh-CN" b="1" dirty="0"/>
              <a:t>scrapy.cfg</a:t>
            </a:r>
            <a:r>
              <a:rPr lang="zh-CN" altLang="en-US" dirty="0"/>
              <a:t>：</a:t>
            </a:r>
            <a:endParaRPr lang="en-US" altLang="zh-CN" dirty="0"/>
          </a:p>
          <a:p>
            <a:pPr lvl="1"/>
            <a:r>
              <a:rPr lang="zh-CN" altLang="en-US" dirty="0"/>
              <a:t>项目的配置文件</a:t>
            </a:r>
            <a:endParaRPr lang="en-US" altLang="zh-CN" dirty="0"/>
          </a:p>
          <a:p>
            <a:pPr lvl="1"/>
            <a:r>
              <a:rPr lang="zh-CN" altLang="en-US" dirty="0"/>
              <a:t>一般不需要修改，也不能删除</a:t>
            </a:r>
            <a:endParaRPr lang="en-US" altLang="zh-CN" dirty="0"/>
          </a:p>
          <a:p>
            <a:r>
              <a:rPr lang="en-US" dirty="0"/>
              <a:t>settings.py: </a:t>
            </a:r>
          </a:p>
          <a:p>
            <a:pPr lvl="1"/>
            <a:r>
              <a:rPr lang="zh-CN" altLang="en-US" dirty="0"/>
              <a:t>项目的设置文件，</a:t>
            </a:r>
            <a:endParaRPr lang="en-US" altLang="zh-CN" dirty="0"/>
          </a:p>
          <a:p>
            <a:pPr lvl="1"/>
            <a:r>
              <a:rPr lang="zh-CN" altLang="en-US" dirty="0"/>
              <a:t>在此文件中的设置可以控制包括核心、插件、</a:t>
            </a:r>
            <a:r>
              <a:rPr lang="en-US" dirty="0"/>
              <a:t>pipeline</a:t>
            </a:r>
            <a:r>
              <a:rPr lang="zh-CN" altLang="en-US" dirty="0"/>
              <a:t>以及</a:t>
            </a:r>
            <a:r>
              <a:rPr lang="en-US" dirty="0"/>
              <a:t>Spider</a:t>
            </a:r>
            <a:r>
              <a:rPr lang="zh-CN" altLang="en-US" dirty="0"/>
              <a:t>组件。</a:t>
            </a:r>
            <a:endParaRPr lang="en-US" altLang="zh-CN" dirty="0"/>
          </a:p>
          <a:p>
            <a:pPr lvl="1"/>
            <a:r>
              <a:rPr lang="zh-CN" altLang="en-US" dirty="0"/>
              <a:t>设置全局变量的值、</a:t>
            </a:r>
            <a:endParaRPr lang="en-US" altLang="zh-CN" dirty="0"/>
          </a:p>
          <a:p>
            <a:pPr lvl="1"/>
            <a:r>
              <a:rPr lang="zh-CN" altLang="en-US" dirty="0"/>
              <a:t>通道的开启和关闭</a:t>
            </a:r>
            <a:endParaRPr lang="en-US" altLang="zh-CN" dirty="0"/>
          </a:p>
          <a:p>
            <a:pPr lvl="1"/>
            <a:r>
              <a:rPr lang="zh-CN" altLang="en-US" dirty="0"/>
              <a:t>多个通道和爬虫的执行优先级</a:t>
            </a:r>
            <a:endParaRPr lang="en-US" dirty="0"/>
          </a:p>
        </p:txBody>
      </p:sp>
      <p:pic>
        <p:nvPicPr>
          <p:cNvPr id="2050" name="Picture 2"/>
          <p:cNvPicPr>
            <a:picLocks noChangeAspect="1" noChangeArrowheads="1"/>
          </p:cNvPicPr>
          <p:nvPr/>
        </p:nvPicPr>
        <p:blipFill>
          <a:blip r:embed="rId2"/>
          <a:srcRect/>
          <a:stretch>
            <a:fillRect/>
          </a:stretch>
        </p:blipFill>
        <p:spPr bwMode="auto">
          <a:xfrm>
            <a:off x="5715008" y="1285860"/>
            <a:ext cx="2390775" cy="29813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lvl="1"/>
            <a:r>
              <a:rPr lang="zh-CN" altLang="en-US" dirty="0"/>
              <a:t>* 号代表字符可以不出现，也可以出现一次或者多次</a:t>
            </a:r>
            <a:endParaRPr lang="en-US" altLang="zh-CN" dirty="0"/>
          </a:p>
          <a:p>
            <a:pPr lvl="1"/>
            <a:r>
              <a:rPr lang="en-US" altLang="zh-CN" dirty="0"/>
              <a:t>? </a:t>
            </a:r>
            <a:r>
              <a:rPr lang="zh-CN" altLang="en-US" dirty="0"/>
              <a:t>问号代表前面的字符最多只可以出现一次（</a:t>
            </a:r>
            <a:r>
              <a:rPr lang="en-US" altLang="zh-CN" dirty="0"/>
              <a:t>0</a:t>
            </a:r>
            <a:r>
              <a:rPr lang="zh-CN" altLang="en-US" dirty="0"/>
              <a:t>次、或</a:t>
            </a:r>
            <a:r>
              <a:rPr lang="en-US" altLang="zh-CN" dirty="0"/>
              <a:t>1</a:t>
            </a:r>
            <a:r>
              <a:rPr lang="zh-CN" altLang="en-US" dirty="0"/>
              <a:t>次）</a:t>
            </a:r>
            <a:endParaRPr lang="en-US" altLang="zh-CN" dirty="0"/>
          </a:p>
          <a:p>
            <a:pPr lvl="2"/>
            <a:r>
              <a:rPr lang="en-US" altLang="zh-CN" dirty="0" err="1"/>
              <a:t>runoo+b</a:t>
            </a:r>
            <a:r>
              <a:rPr lang="zh-CN" altLang="en-US" dirty="0"/>
              <a:t>，可以匹配 </a:t>
            </a:r>
            <a:r>
              <a:rPr lang="en-US" altLang="zh-CN" dirty="0" err="1"/>
              <a:t>runoob</a:t>
            </a:r>
            <a:r>
              <a:rPr lang="zh-CN" altLang="en-US" dirty="0"/>
              <a:t>、</a:t>
            </a:r>
            <a:r>
              <a:rPr lang="en-US" altLang="zh-CN" dirty="0" err="1"/>
              <a:t>runooob</a:t>
            </a:r>
            <a:r>
              <a:rPr lang="zh-CN" altLang="en-US" dirty="0"/>
              <a:t>、</a:t>
            </a:r>
            <a:r>
              <a:rPr lang="en-US" altLang="zh-CN" dirty="0" err="1"/>
              <a:t>runoooooob</a:t>
            </a:r>
            <a:r>
              <a:rPr lang="en-US" altLang="zh-CN" dirty="0"/>
              <a:t> </a:t>
            </a:r>
            <a:r>
              <a:rPr lang="zh-CN" altLang="en-US" dirty="0"/>
              <a:t>等</a:t>
            </a:r>
            <a:endParaRPr lang="en-US" altLang="zh-CN" dirty="0"/>
          </a:p>
          <a:p>
            <a:pPr lvl="2"/>
            <a:r>
              <a:rPr lang="en-US" altLang="zh-CN" dirty="0" err="1"/>
              <a:t>runoo</a:t>
            </a:r>
            <a:r>
              <a:rPr lang="en-US" altLang="zh-CN" dirty="0"/>
              <a:t>*b</a:t>
            </a:r>
            <a:r>
              <a:rPr lang="zh-CN" altLang="en-US" dirty="0"/>
              <a:t>，可以匹配 </a:t>
            </a:r>
            <a:r>
              <a:rPr lang="en-US" altLang="zh-CN" dirty="0" err="1"/>
              <a:t>runob</a:t>
            </a:r>
            <a:r>
              <a:rPr lang="zh-CN" altLang="en-US" dirty="0"/>
              <a:t>、</a:t>
            </a:r>
            <a:r>
              <a:rPr lang="en-US" altLang="zh-CN" dirty="0" err="1"/>
              <a:t>runoob</a:t>
            </a:r>
            <a:r>
              <a:rPr lang="zh-CN" altLang="en-US" dirty="0"/>
              <a:t>、</a:t>
            </a:r>
            <a:r>
              <a:rPr lang="en-US" altLang="zh-CN" dirty="0" err="1"/>
              <a:t>runoooooob</a:t>
            </a:r>
            <a:r>
              <a:rPr lang="en-US" altLang="zh-CN" dirty="0"/>
              <a:t> </a:t>
            </a:r>
            <a:r>
              <a:rPr lang="zh-CN" altLang="en-US" dirty="0"/>
              <a:t>等，</a:t>
            </a:r>
            <a:endParaRPr lang="en-US" altLang="zh-CN" dirty="0"/>
          </a:p>
          <a:p>
            <a:pPr lvl="2"/>
            <a:r>
              <a:rPr lang="en-US" altLang="zh-CN" dirty="0" err="1"/>
              <a:t>colou?r</a:t>
            </a:r>
            <a:r>
              <a:rPr lang="en-US" altLang="zh-CN" dirty="0"/>
              <a:t> </a:t>
            </a:r>
            <a:r>
              <a:rPr lang="zh-CN" altLang="en-US" dirty="0"/>
              <a:t>可以匹配 </a:t>
            </a:r>
            <a:r>
              <a:rPr lang="en-US" altLang="zh-CN" dirty="0"/>
              <a:t>color </a:t>
            </a:r>
            <a:r>
              <a:rPr lang="zh-CN" altLang="en-US" dirty="0"/>
              <a:t>或者 </a:t>
            </a:r>
            <a:r>
              <a:rPr lang="en-US" altLang="zh-CN" dirty="0" err="1"/>
              <a:t>colour</a:t>
            </a:r>
            <a:r>
              <a:rPr lang="zh-CN" altLang="en-US" dirty="0"/>
              <a:t>，</a:t>
            </a:r>
            <a:endParaRPr lang="en-US" altLang="zh-CN" dirty="0"/>
          </a:p>
          <a:p>
            <a:pPr lvl="1"/>
            <a:r>
              <a:rPr lang="zh-CN" altLang="en-US" dirty="0"/>
              <a:t> </a:t>
            </a:r>
            <a:r>
              <a:rPr lang="en-US" altLang="zh-CN" dirty="0"/>
              <a:t>.</a:t>
            </a:r>
            <a:r>
              <a:rPr lang="zh-CN" altLang="en-US" dirty="0"/>
              <a:t>配除换行符 </a:t>
            </a:r>
            <a:r>
              <a:rPr lang="en-US" altLang="zh-CN" dirty="0"/>
              <a:t>\n </a:t>
            </a:r>
            <a:r>
              <a:rPr lang="zh-CN" altLang="en-US" dirty="0"/>
              <a:t>之外的任何单字符</a:t>
            </a:r>
            <a:endParaRPr lang="en-US" altLang="zh-CN" dirty="0"/>
          </a:p>
          <a:p>
            <a:pPr lvl="2"/>
            <a:r>
              <a:rPr lang="zh-CN" altLang="en-US" dirty="0"/>
              <a:t>匹配从</a:t>
            </a:r>
            <a:r>
              <a:rPr lang="en-US" altLang="zh-CN" dirty="0"/>
              <a:t>&lt;</a:t>
            </a:r>
            <a:r>
              <a:rPr lang="zh-CN" altLang="en-US" dirty="0"/>
              <a:t>到</a:t>
            </a:r>
            <a:r>
              <a:rPr lang="en-US" altLang="zh-CN" dirty="0"/>
              <a:t>&gt;</a:t>
            </a:r>
            <a:r>
              <a:rPr lang="zh-CN" altLang="en-US" dirty="0"/>
              <a:t>之间的所有内容。</a:t>
            </a:r>
            <a:r>
              <a:rPr lang="en-US" altLang="zh-CN" dirty="0"/>
              <a:t>/&lt;.*&gt;/</a:t>
            </a:r>
          </a:p>
          <a:p>
            <a:endParaRPr lang="zh-CN" altLang="en-US" dirty="0"/>
          </a:p>
        </p:txBody>
      </p:sp>
    </p:spTree>
    <p:extLst>
      <p:ext uri="{BB962C8B-B14F-4D97-AF65-F5344CB8AC3E}">
        <p14:creationId xmlns:p14="http://schemas.microsoft.com/office/powerpoint/2010/main" val="5233180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1357290" y="428604"/>
            <a:ext cx="5629275" cy="567690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b="1" dirty="0" err="1">
                <a:hlinkClick r:id="rId2"/>
              </a:rPr>
              <a:t>scrapy</a:t>
            </a:r>
            <a:r>
              <a:rPr lang="zh-CN" altLang="en-US" b="1" dirty="0">
                <a:hlinkClick r:id="rId2"/>
              </a:rPr>
              <a:t>的配置文件</a:t>
            </a:r>
            <a:r>
              <a:rPr lang="en-US" b="1" dirty="0">
                <a:hlinkClick r:id="rId2"/>
              </a:rPr>
              <a:t>settings </a:t>
            </a:r>
            <a:endParaRPr lang="en-US" b="1" dirty="0"/>
          </a:p>
          <a:p>
            <a:pPr lvl="1"/>
            <a:r>
              <a:rPr lang="en-US" altLang="zh-CN" dirty="0">
                <a:hlinkClick r:id="rId2"/>
              </a:rPr>
              <a:t>https://www.cnblogs.com/longyunfeigu/p/9494408.html</a:t>
            </a:r>
            <a:endParaRPr lang="en-US" altLang="zh-CN" dirty="0"/>
          </a:p>
          <a:p>
            <a:pPr lvl="1"/>
            <a:r>
              <a:rPr lang="zh-CN" altLang="en-US" dirty="0"/>
              <a:t>第一部分：基本配置</a:t>
            </a:r>
            <a:endParaRPr lang="en-US" altLang="zh-CN" dirty="0"/>
          </a:p>
          <a:p>
            <a:pPr lvl="2"/>
            <a:r>
              <a:rPr lang="zh-CN" altLang="en-US" dirty="0"/>
              <a:t>项目名称，默认的</a:t>
            </a:r>
            <a:r>
              <a:rPr lang="en-US" dirty="0"/>
              <a:t>USER_AGENT</a:t>
            </a:r>
            <a:r>
              <a:rPr lang="zh-CN" altLang="en-US" dirty="0"/>
              <a:t>由它来构</a:t>
            </a:r>
            <a:endParaRPr lang="en-US" altLang="zh-CN" dirty="0"/>
          </a:p>
          <a:p>
            <a:pPr lvl="2"/>
            <a:r>
              <a:rPr lang="zh-CN" altLang="en-US" dirty="0"/>
              <a:t>爬虫应用路径 </a:t>
            </a:r>
            <a:endParaRPr lang="en-US" altLang="zh-CN" dirty="0"/>
          </a:p>
          <a:p>
            <a:pPr lvl="2"/>
            <a:r>
              <a:rPr lang="zh-CN" altLang="en-US" dirty="0"/>
              <a:t>客户端</a:t>
            </a:r>
            <a:r>
              <a:rPr lang="en-US" dirty="0">
                <a:solidFill>
                  <a:srgbClr val="FF0000"/>
                </a:solidFill>
              </a:rPr>
              <a:t>User-Agent</a:t>
            </a:r>
            <a:r>
              <a:rPr lang="zh-CN" altLang="en-US" dirty="0"/>
              <a:t>请求头</a:t>
            </a:r>
            <a:endParaRPr lang="en-US" dirty="0"/>
          </a:p>
          <a:p>
            <a:pPr lvl="2"/>
            <a:r>
              <a:rPr lang="zh-CN" altLang="en-US" dirty="0"/>
              <a:t>是否遵循爬虫协议 </a:t>
            </a:r>
            <a:endParaRPr lang="en-US" altLang="zh-CN" dirty="0"/>
          </a:p>
          <a:p>
            <a:pPr lvl="3"/>
            <a:r>
              <a:rPr lang="en-US" dirty="0">
                <a:solidFill>
                  <a:srgbClr val="FF0000"/>
                </a:solidFill>
              </a:rPr>
              <a:t>ROBOTS</a:t>
            </a:r>
            <a:r>
              <a:rPr lang="en-US" dirty="0"/>
              <a:t>TXT_OBEY = False </a:t>
            </a:r>
          </a:p>
          <a:p>
            <a:pPr lvl="2"/>
            <a:r>
              <a:rPr lang="zh-CN" altLang="en-US" dirty="0"/>
              <a:t>是否支持</a:t>
            </a:r>
            <a:r>
              <a:rPr lang="en-US" dirty="0" err="1">
                <a:solidFill>
                  <a:srgbClr val="FF0000"/>
                </a:solidFill>
              </a:rPr>
              <a:t>cookie</a:t>
            </a:r>
            <a:r>
              <a:rPr lang="en-US" dirty="0" err="1"/>
              <a:t>，cookiejar</a:t>
            </a:r>
            <a:r>
              <a:rPr lang="zh-CN" altLang="en-US" dirty="0"/>
              <a:t>进行操作</a:t>
            </a:r>
            <a:r>
              <a:rPr lang="en-US" dirty="0"/>
              <a:t>cookie，</a:t>
            </a:r>
            <a:r>
              <a:rPr lang="zh-CN" altLang="en-US" dirty="0"/>
              <a:t>默认开启</a:t>
            </a:r>
            <a:endParaRPr lang="en-US" altLang="zh-CN" dirty="0"/>
          </a:p>
          <a:p>
            <a:pPr lvl="1"/>
            <a:r>
              <a:rPr lang="zh-CN" altLang="en-US" dirty="0"/>
              <a:t>第二部分：并发与延迟</a:t>
            </a:r>
            <a:endParaRPr lang="en-US" altLang="zh-CN" dirty="0"/>
          </a:p>
          <a:p>
            <a:pPr lvl="1"/>
            <a:r>
              <a:rPr lang="zh-CN" altLang="en-US" dirty="0"/>
              <a:t>第三部分：智能限速</a:t>
            </a:r>
            <a:r>
              <a:rPr lang="en-US" altLang="zh-CN" dirty="0"/>
              <a:t>/</a:t>
            </a:r>
            <a:r>
              <a:rPr lang="zh-CN" altLang="en-US" dirty="0"/>
              <a:t>自动节流</a:t>
            </a:r>
            <a:endParaRPr lang="en-US" altLang="zh-CN"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第四部分：爬取深度与爬取方式</a:t>
            </a:r>
            <a:endParaRPr lang="en-US" altLang="zh-CN" dirty="0"/>
          </a:p>
          <a:p>
            <a:pPr lvl="1"/>
            <a:r>
              <a:rPr lang="en-US" altLang="zh-CN" dirty="0"/>
              <a:t>1</a:t>
            </a:r>
            <a:r>
              <a:rPr lang="zh-CN" altLang="en-US" dirty="0"/>
              <a:t>、爬虫允许的最大深度，</a:t>
            </a:r>
            <a:endParaRPr lang="en-US" altLang="zh-CN" dirty="0"/>
          </a:p>
          <a:p>
            <a:pPr lvl="2"/>
            <a:r>
              <a:rPr lang="zh-CN" altLang="en-US" dirty="0"/>
              <a:t>可以通过</a:t>
            </a:r>
            <a:r>
              <a:rPr lang="en-US" dirty="0"/>
              <a:t>meta</a:t>
            </a:r>
            <a:r>
              <a:rPr lang="zh-CN" altLang="en-US" dirty="0"/>
              <a:t>查看当前深度；</a:t>
            </a:r>
            <a:r>
              <a:rPr lang="en-US" altLang="zh-CN" dirty="0"/>
              <a:t>0</a:t>
            </a:r>
            <a:r>
              <a:rPr lang="zh-CN" altLang="en-US" dirty="0"/>
              <a:t>表示无深度 </a:t>
            </a:r>
            <a:endParaRPr lang="en-US" altLang="zh-CN" dirty="0"/>
          </a:p>
          <a:p>
            <a:pPr lvl="2"/>
            <a:r>
              <a:rPr lang="en-US" altLang="zh-CN" dirty="0"/>
              <a:t># </a:t>
            </a:r>
            <a:r>
              <a:rPr lang="en-US" dirty="0"/>
              <a:t>DEPTH_LIMIT = 3 #</a:t>
            </a:r>
          </a:p>
          <a:p>
            <a:pPr lvl="1"/>
            <a:r>
              <a:rPr lang="en-US" dirty="0"/>
              <a:t>2、</a:t>
            </a:r>
            <a:r>
              <a:rPr lang="zh-CN" altLang="en-US" dirty="0"/>
              <a:t>爬取时，</a:t>
            </a:r>
            <a:r>
              <a:rPr lang="en-US" altLang="zh-CN" dirty="0"/>
              <a:t>0</a:t>
            </a:r>
            <a:r>
              <a:rPr lang="zh-CN" altLang="en-US" dirty="0"/>
              <a:t>表示深度优先</a:t>
            </a:r>
            <a:r>
              <a:rPr lang="en-US" dirty="0" err="1"/>
              <a:t>Lifo</a:t>
            </a:r>
            <a:r>
              <a:rPr lang="en-US" dirty="0"/>
              <a:t>(</a:t>
            </a:r>
            <a:r>
              <a:rPr lang="zh-CN" altLang="en-US" dirty="0"/>
              <a:t>默认</a:t>
            </a:r>
            <a:r>
              <a:rPr lang="en-US" altLang="zh-CN" dirty="0"/>
              <a:t>)</a:t>
            </a:r>
            <a:r>
              <a:rPr lang="zh-CN" altLang="en-US" dirty="0"/>
              <a:t>；</a:t>
            </a:r>
            <a:r>
              <a:rPr lang="en-US" altLang="zh-CN" dirty="0"/>
              <a:t>1</a:t>
            </a:r>
            <a:r>
              <a:rPr lang="zh-CN" altLang="en-US" dirty="0"/>
              <a:t>表示广度优先</a:t>
            </a:r>
            <a:r>
              <a:rPr lang="en-US" dirty="0" err="1"/>
              <a:t>FiFo</a:t>
            </a:r>
            <a:r>
              <a:rPr lang="en-US" dirty="0"/>
              <a:t> </a:t>
            </a:r>
          </a:p>
          <a:p>
            <a:pPr lvl="1"/>
            <a:r>
              <a:rPr lang="en-US" dirty="0"/>
              <a:t>3、</a:t>
            </a:r>
            <a:r>
              <a:rPr lang="zh-CN" altLang="en-US" dirty="0"/>
              <a:t>调度器队列 </a:t>
            </a:r>
            <a:endParaRPr lang="en-US" altLang="zh-CN" dirty="0"/>
          </a:p>
          <a:p>
            <a:pPr lvl="1"/>
            <a:r>
              <a:rPr lang="en-US" dirty="0"/>
              <a:t>4、</a:t>
            </a:r>
            <a:r>
              <a:rPr lang="zh-CN" altLang="en-US" dirty="0"/>
              <a:t>访问</a:t>
            </a:r>
            <a:r>
              <a:rPr lang="en-US" dirty="0"/>
              <a:t>URL</a:t>
            </a:r>
            <a:r>
              <a:rPr lang="zh-CN" altLang="en-US" dirty="0"/>
              <a:t>去重 </a:t>
            </a:r>
            <a:endParaRPr lang="en-US" altLang="zh-CN" dirty="0"/>
          </a:p>
          <a:p>
            <a:r>
              <a:rPr lang="zh-CN" altLang="en-US" dirty="0"/>
              <a:t>第五部分：中间件、</a:t>
            </a:r>
            <a:r>
              <a:rPr lang="en-US" dirty="0"/>
              <a:t>Pipelines、</a:t>
            </a:r>
            <a:r>
              <a:rPr lang="zh-CN" altLang="en-US" dirty="0"/>
              <a:t>扩展</a:t>
            </a:r>
            <a:endParaRPr lang="en-US" altLang="zh-CN" dirty="0"/>
          </a:p>
          <a:p>
            <a:r>
              <a:rPr lang="zh-CN" altLang="en-US" dirty="0"/>
              <a:t>第六部分：缓存</a:t>
            </a:r>
            <a:endParaRPr lang="en-US" altLang="zh-CN"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4.8</a:t>
            </a:r>
            <a:r>
              <a:rPr lang="en-US" b="1" dirty="0"/>
              <a:t>  Pipeline</a:t>
            </a:r>
            <a:r>
              <a:rPr lang="zh-CN" altLang="en-US" b="1" dirty="0"/>
              <a:t>组件</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https://www.jianshu.com/p/73920111ff08</a:t>
            </a:r>
          </a:p>
          <a:p>
            <a:r>
              <a:rPr lang="zh-CN" altLang="en-US" dirty="0"/>
              <a:t>管道的主要责任</a:t>
            </a:r>
            <a:endParaRPr lang="en-US" altLang="zh-CN" dirty="0"/>
          </a:p>
          <a:p>
            <a:pPr lvl="1"/>
            <a:r>
              <a:rPr lang="zh-CN" altLang="en-US" dirty="0"/>
              <a:t>负责处理有蜘蛛从网页中抽取的</a:t>
            </a:r>
            <a:r>
              <a:rPr lang="en-US" altLang="zh-CN" dirty="0"/>
              <a:t>Item</a:t>
            </a:r>
            <a:r>
              <a:rPr lang="zh-CN" altLang="en-US" dirty="0"/>
              <a:t>，</a:t>
            </a:r>
            <a:endParaRPr lang="en-US" altLang="zh-CN" dirty="0"/>
          </a:p>
          <a:p>
            <a:pPr lvl="1"/>
            <a:r>
              <a:rPr lang="zh-CN" altLang="en-US" dirty="0"/>
              <a:t>清晰、验证和存储数据。</a:t>
            </a:r>
            <a:endParaRPr lang="en-US" altLang="zh-CN" dirty="0"/>
          </a:p>
          <a:p>
            <a:pPr lvl="1"/>
            <a:r>
              <a:rPr lang="en-US" altLang="zh-CN" dirty="0"/>
              <a:t>spider</a:t>
            </a:r>
            <a:r>
              <a:rPr lang="zh-CN" altLang="en-US" dirty="0"/>
              <a:t>爬取的数据都会通过这个</a:t>
            </a:r>
            <a:r>
              <a:rPr lang="en-US" altLang="zh-CN" dirty="0"/>
              <a:t>pipeline</a:t>
            </a:r>
            <a:r>
              <a:rPr lang="zh-CN" altLang="en-US" dirty="0"/>
              <a:t>处理，可以在</a:t>
            </a:r>
            <a:r>
              <a:rPr lang="en-US" altLang="zh-CN" dirty="0"/>
              <a:t>pipeline</a:t>
            </a:r>
            <a:r>
              <a:rPr lang="zh-CN" altLang="en-US" dirty="0"/>
              <a:t>中不进行操作或者执行相关对数据的操作。</a:t>
            </a:r>
          </a:p>
          <a:p>
            <a:r>
              <a:rPr lang="zh-CN" altLang="en-US" b="1" dirty="0"/>
              <a:t>管道的功能</a:t>
            </a:r>
          </a:p>
          <a:p>
            <a:pPr lvl="1"/>
            <a:r>
              <a:rPr lang="en-US" altLang="zh-CN" dirty="0"/>
              <a:t>1.</a:t>
            </a:r>
            <a:r>
              <a:rPr lang="zh-CN" altLang="en-US" dirty="0"/>
              <a:t>清理</a:t>
            </a:r>
            <a:r>
              <a:rPr lang="en-US" altLang="zh-CN" dirty="0"/>
              <a:t>HTML</a:t>
            </a:r>
            <a:r>
              <a:rPr lang="zh-CN" altLang="en-US" dirty="0"/>
              <a:t>数据</a:t>
            </a:r>
            <a:endParaRPr lang="en-US" altLang="zh-CN" dirty="0"/>
          </a:p>
          <a:p>
            <a:pPr lvl="1"/>
            <a:r>
              <a:rPr lang="en-US" altLang="zh-CN" dirty="0"/>
              <a:t>2.</a:t>
            </a:r>
            <a:r>
              <a:rPr lang="zh-CN" altLang="en-US" dirty="0"/>
              <a:t>验证解析到的数据（检查</a:t>
            </a:r>
            <a:r>
              <a:rPr lang="en-US" altLang="zh-CN" dirty="0"/>
              <a:t>Item</a:t>
            </a:r>
            <a:r>
              <a:rPr lang="zh-CN" altLang="en-US" dirty="0"/>
              <a:t>是否包含必要的字段）</a:t>
            </a:r>
            <a:endParaRPr lang="en-US" altLang="zh-CN" dirty="0"/>
          </a:p>
          <a:p>
            <a:pPr lvl="1"/>
            <a:r>
              <a:rPr lang="en-US" altLang="zh-CN" dirty="0"/>
              <a:t>3.</a:t>
            </a:r>
            <a:r>
              <a:rPr lang="zh-CN" altLang="en-US" dirty="0"/>
              <a:t>检查是否是重复数据（如果重复就删除）</a:t>
            </a:r>
            <a:endParaRPr lang="en-US" altLang="zh-CN" dirty="0"/>
          </a:p>
          <a:p>
            <a:pPr lvl="1"/>
            <a:r>
              <a:rPr lang="en-US" altLang="zh-CN" dirty="0"/>
              <a:t>4.</a:t>
            </a:r>
            <a:r>
              <a:rPr lang="zh-CN" altLang="en-US" dirty="0"/>
              <a:t>将解析到的数据存储到数据库中</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b="1" dirty="0"/>
              <a:t>Pipeline</a:t>
            </a:r>
            <a:r>
              <a:rPr lang="zh-CN" altLang="en-US" b="1" dirty="0"/>
              <a:t>中的操作</a:t>
            </a:r>
            <a:br>
              <a:rPr lang="zh-CN" altLang="en-US" b="1" dirty="0"/>
            </a:br>
            <a:endParaRPr lang="zh-CN" altLang="en-US" dirty="0"/>
          </a:p>
        </p:txBody>
      </p:sp>
      <p:sp>
        <p:nvSpPr>
          <p:cNvPr id="3" name="内容占位符 2"/>
          <p:cNvSpPr>
            <a:spLocks noGrp="1"/>
          </p:cNvSpPr>
          <p:nvPr>
            <p:ph idx="1"/>
          </p:nvPr>
        </p:nvSpPr>
        <p:spPr>
          <a:xfrm>
            <a:off x="457200" y="2571744"/>
            <a:ext cx="8229600" cy="3554419"/>
          </a:xfrm>
        </p:spPr>
        <p:txBody>
          <a:bodyPr>
            <a:normAutofit fontScale="62500" lnSpcReduction="20000"/>
          </a:bodyPr>
          <a:lstStyle/>
          <a:p>
            <a:r>
              <a:rPr lang="en-US" altLang="zh-CN" dirty="0" err="1"/>
              <a:t>process_item</a:t>
            </a:r>
            <a:r>
              <a:rPr lang="en-US" altLang="zh-CN" dirty="0"/>
              <a:t>(item, spider)</a:t>
            </a:r>
          </a:p>
          <a:p>
            <a:pPr lvl="1"/>
            <a:r>
              <a:rPr lang="zh-CN" altLang="en-US" dirty="0"/>
              <a:t>每一个</a:t>
            </a:r>
            <a:r>
              <a:rPr lang="en-US" altLang="zh-CN" dirty="0"/>
              <a:t>item</a:t>
            </a:r>
            <a:r>
              <a:rPr lang="zh-CN" altLang="en-US" dirty="0"/>
              <a:t>管道组件都会调用该方法，</a:t>
            </a:r>
            <a:endParaRPr lang="en-US" altLang="zh-CN" dirty="0"/>
          </a:p>
          <a:p>
            <a:pPr lvl="2"/>
            <a:r>
              <a:rPr lang="zh-CN" altLang="en-US" dirty="0"/>
              <a:t>所以文件的开启和关闭操作写在了另外两个只会各自执行一次的方法中。</a:t>
            </a:r>
            <a:endParaRPr lang="en-US" altLang="zh-CN" dirty="0"/>
          </a:p>
          <a:p>
            <a:pPr lvl="1"/>
            <a:r>
              <a:rPr lang="zh-CN" altLang="en-US" dirty="0"/>
              <a:t>并且必须返回一个</a:t>
            </a:r>
            <a:r>
              <a:rPr lang="en-US" altLang="zh-CN" dirty="0"/>
              <a:t>item</a:t>
            </a:r>
            <a:r>
              <a:rPr lang="zh-CN" altLang="en-US" dirty="0"/>
              <a:t>对象实例或</a:t>
            </a:r>
            <a:r>
              <a:rPr lang="en-US" altLang="zh-CN" dirty="0"/>
              <a:t>raise </a:t>
            </a:r>
            <a:r>
              <a:rPr lang="en-US" altLang="zh-CN" dirty="0" err="1"/>
              <a:t>DropItem</a:t>
            </a:r>
            <a:r>
              <a:rPr lang="zh-CN" altLang="en-US" dirty="0"/>
              <a:t>异常。</a:t>
            </a:r>
            <a:endParaRPr lang="en-US" altLang="zh-CN" dirty="0"/>
          </a:p>
          <a:p>
            <a:pPr lvl="1"/>
            <a:r>
              <a:rPr lang="zh-CN" altLang="en-US" dirty="0"/>
              <a:t>被丢掉的</a:t>
            </a:r>
            <a:r>
              <a:rPr lang="en-US" altLang="zh-CN" dirty="0"/>
              <a:t>item</a:t>
            </a:r>
            <a:r>
              <a:rPr lang="zh-CN" altLang="en-US" dirty="0"/>
              <a:t>将不会在管道组件进行执行。</a:t>
            </a:r>
            <a:endParaRPr lang="en-US" altLang="zh-CN" dirty="0"/>
          </a:p>
          <a:p>
            <a:pPr lvl="1"/>
            <a:r>
              <a:rPr lang="zh-CN" altLang="en-US" dirty="0"/>
              <a:t>此方法有两个参数，</a:t>
            </a:r>
            <a:endParaRPr lang="en-US" altLang="zh-CN" dirty="0"/>
          </a:p>
          <a:p>
            <a:pPr lvl="2"/>
            <a:r>
              <a:rPr lang="en-US" altLang="zh-CN" dirty="0"/>
              <a:t>item,</a:t>
            </a:r>
            <a:r>
              <a:rPr lang="zh-CN" altLang="en-US" dirty="0"/>
              <a:t>即要处理的</a:t>
            </a:r>
            <a:r>
              <a:rPr lang="en-US" altLang="zh-CN" dirty="0"/>
              <a:t>Item</a:t>
            </a:r>
            <a:r>
              <a:rPr lang="zh-CN" altLang="en-US" dirty="0"/>
              <a:t>对象，</a:t>
            </a:r>
            <a:endParaRPr lang="en-US" altLang="zh-CN" dirty="0"/>
          </a:p>
          <a:p>
            <a:pPr lvl="2"/>
            <a:r>
              <a:rPr lang="en-US" altLang="zh-CN" dirty="0"/>
              <a:t>spider,</a:t>
            </a:r>
            <a:r>
              <a:rPr lang="zh-CN" altLang="en-US" dirty="0"/>
              <a:t>即爬虫。</a:t>
            </a:r>
            <a:endParaRPr lang="en-US" altLang="zh-CN" dirty="0"/>
          </a:p>
          <a:p>
            <a:r>
              <a:rPr lang="en-US" altLang="zh-CN" dirty="0" err="1"/>
              <a:t>open_spider</a:t>
            </a:r>
            <a:r>
              <a:rPr lang="en-US" altLang="zh-CN" dirty="0"/>
              <a:t>(spider)</a:t>
            </a:r>
          </a:p>
          <a:p>
            <a:pPr lvl="1"/>
            <a:r>
              <a:rPr lang="zh-CN" altLang="en-US" dirty="0"/>
              <a:t>开始爬虫时，执行一次</a:t>
            </a:r>
            <a:endParaRPr lang="en-US" altLang="zh-CN" dirty="0"/>
          </a:p>
          <a:p>
            <a:r>
              <a:rPr lang="en-US" altLang="zh-CN" dirty="0" err="1"/>
              <a:t>close_spider</a:t>
            </a:r>
            <a:r>
              <a:rPr lang="en-US" altLang="zh-CN" dirty="0"/>
              <a:t>(spider)</a:t>
            </a:r>
          </a:p>
          <a:p>
            <a:pPr lvl="1"/>
            <a:r>
              <a:rPr lang="zh-CN" altLang="en-US" dirty="0"/>
              <a:t>结束爬虫时，执行一次</a:t>
            </a:r>
          </a:p>
        </p:txBody>
      </p:sp>
      <p:pic>
        <p:nvPicPr>
          <p:cNvPr id="3074" name="Picture 2"/>
          <p:cNvPicPr>
            <a:picLocks noChangeAspect="1" noChangeArrowheads="1"/>
          </p:cNvPicPr>
          <p:nvPr/>
        </p:nvPicPr>
        <p:blipFill>
          <a:blip r:embed="rId2"/>
          <a:srcRect/>
          <a:stretch>
            <a:fillRect/>
          </a:stretch>
        </p:blipFill>
        <p:spPr bwMode="auto">
          <a:xfrm>
            <a:off x="4786314" y="214290"/>
            <a:ext cx="4152900" cy="2190750"/>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857232"/>
            <a:ext cx="8229600" cy="5268931"/>
          </a:xfrm>
        </p:spPr>
        <p:txBody>
          <a:bodyPr>
            <a:normAutofit fontScale="62500" lnSpcReduction="20000"/>
          </a:bodyPr>
          <a:lstStyle/>
          <a:p>
            <a:pPr>
              <a:buNone/>
            </a:pPr>
            <a:r>
              <a:rPr lang="en-US" dirty="0"/>
              <a:t>def __init__(self): </a:t>
            </a:r>
          </a:p>
          <a:p>
            <a:pPr>
              <a:buNone/>
            </a:pPr>
            <a:r>
              <a:rPr lang="en-US" dirty="0"/>
              <a:t>     </a:t>
            </a:r>
            <a:r>
              <a:rPr lang="en-US" dirty="0" err="1"/>
              <a:t>self.file</a:t>
            </a:r>
            <a:r>
              <a:rPr lang="en-US" dirty="0"/>
              <a:t> = None </a:t>
            </a:r>
          </a:p>
          <a:p>
            <a:pPr>
              <a:buNone/>
            </a:pPr>
            <a:endParaRPr lang="en-US" altLang="zh-CN" dirty="0"/>
          </a:p>
          <a:p>
            <a:pPr>
              <a:buNone/>
            </a:pPr>
            <a:r>
              <a:rPr lang="en-US" dirty="0"/>
              <a:t>def </a:t>
            </a:r>
            <a:r>
              <a:rPr lang="en-US" dirty="0" err="1"/>
              <a:t>open_spider</a:t>
            </a:r>
            <a:r>
              <a:rPr lang="en-US" dirty="0"/>
              <a:t>(</a:t>
            </a:r>
            <a:r>
              <a:rPr lang="en-US" dirty="0" err="1"/>
              <a:t>self,</a:t>
            </a:r>
            <a:r>
              <a:rPr lang="en-US" b="1" dirty="0" err="1"/>
              <a:t>spider</a:t>
            </a:r>
            <a:r>
              <a:rPr lang="en-US" dirty="0"/>
              <a:t>): </a:t>
            </a:r>
          </a:p>
          <a:p>
            <a:pPr>
              <a:buNone/>
            </a:pPr>
            <a:r>
              <a:rPr lang="en-US" dirty="0"/>
              <a:t>        </a:t>
            </a:r>
            <a:r>
              <a:rPr lang="en-US" dirty="0" err="1"/>
              <a:t>self.file</a:t>
            </a:r>
            <a:r>
              <a:rPr lang="en-US" dirty="0"/>
              <a:t> = open('</a:t>
            </a:r>
            <a:r>
              <a:rPr lang="en-US" dirty="0" err="1"/>
              <a:t>maitian.csv',</a:t>
            </a:r>
            <a:r>
              <a:rPr lang="en-US" b="1" dirty="0" err="1"/>
              <a:t>'a'</a:t>
            </a:r>
            <a:r>
              <a:rPr lang="en-US" dirty="0" err="1"/>
              <a:t>,encoding</a:t>
            </a:r>
            <a:r>
              <a:rPr lang="en-US" dirty="0"/>
              <a:t>='utf-8')       # </a:t>
            </a:r>
            <a:r>
              <a:rPr lang="zh-CN" altLang="en-US" dirty="0"/>
              <a:t>选用了追加模式 </a:t>
            </a:r>
            <a:endParaRPr lang="en-US" altLang="zh-CN" dirty="0"/>
          </a:p>
          <a:p>
            <a:pPr>
              <a:buNone/>
            </a:pPr>
            <a:r>
              <a:rPr lang="zh-CN" altLang="en-US" dirty="0"/>
              <a:t>        </a:t>
            </a:r>
            <a:r>
              <a:rPr lang="en-US" dirty="0" err="1"/>
              <a:t>self.file.write</a:t>
            </a:r>
            <a:r>
              <a:rPr lang="en-US" dirty="0"/>
              <a:t>(",".join(["</a:t>
            </a:r>
            <a:r>
              <a:rPr lang="zh-CN" altLang="en-US" dirty="0"/>
              <a:t>标题</a:t>
            </a:r>
            <a:r>
              <a:rPr lang="en-US" altLang="zh-CN" dirty="0"/>
              <a:t>","</a:t>
            </a:r>
            <a:r>
              <a:rPr lang="zh-CN" altLang="en-US" dirty="0"/>
              <a:t>月租金</a:t>
            </a:r>
            <a:r>
              <a:rPr lang="en-US" altLang="zh-CN" dirty="0"/>
              <a:t>","</a:t>
            </a:r>
            <a:r>
              <a:rPr lang="zh-CN" altLang="en-US" dirty="0"/>
              <a:t>面积</a:t>
            </a:r>
            <a:r>
              <a:rPr lang="en-US" altLang="zh-CN" dirty="0"/>
              <a:t>","</a:t>
            </a:r>
            <a:r>
              <a:rPr lang="zh-CN" altLang="en-US" dirty="0"/>
              <a:t>区域</a:t>
            </a:r>
            <a:r>
              <a:rPr lang="en-US" altLang="zh-CN" dirty="0"/>
              <a:t>","</a:t>
            </a:r>
            <a:r>
              <a:rPr lang="zh-CN" altLang="en-US" dirty="0"/>
              <a:t>地址</a:t>
            </a:r>
            <a:r>
              <a:rPr lang="en-US" altLang="zh-CN" dirty="0"/>
              <a:t>","\</a:t>
            </a:r>
            <a:r>
              <a:rPr lang="en-US" dirty="0"/>
              <a:t>n"])) </a:t>
            </a:r>
          </a:p>
          <a:p>
            <a:pPr>
              <a:buNone/>
            </a:pPr>
            <a:r>
              <a:rPr lang="en-US" dirty="0"/>
              <a:t>        print("</a:t>
            </a:r>
            <a:r>
              <a:rPr lang="zh-CN" altLang="en-US" dirty="0"/>
              <a:t>开始爬虫</a:t>
            </a:r>
            <a:r>
              <a:rPr lang="en-US" altLang="zh-CN" dirty="0"/>
              <a:t>") </a:t>
            </a:r>
          </a:p>
          <a:p>
            <a:pPr>
              <a:buNone/>
            </a:pPr>
            <a:endParaRPr lang="en-US" altLang="zh-CN" dirty="0"/>
          </a:p>
          <a:p>
            <a:pPr>
              <a:buNone/>
            </a:pPr>
            <a:r>
              <a:rPr lang="zh-CN" altLang="en-US" dirty="0"/>
              <a:t> </a:t>
            </a:r>
            <a:r>
              <a:rPr lang="en-US" dirty="0"/>
              <a:t>def </a:t>
            </a:r>
            <a:r>
              <a:rPr lang="en-US" dirty="0" err="1"/>
              <a:t>process_item</a:t>
            </a:r>
            <a:r>
              <a:rPr lang="en-US" dirty="0"/>
              <a:t>(self, item, spider): </a:t>
            </a:r>
          </a:p>
          <a:p>
            <a:pPr>
              <a:buNone/>
            </a:pPr>
            <a:r>
              <a:rPr lang="en-US" dirty="0"/>
              <a:t>      content = [item["title"], item["price"], item["square"], item["area"], item["</a:t>
            </a:r>
            <a:r>
              <a:rPr lang="en-US" dirty="0" err="1"/>
              <a:t>adress</a:t>
            </a:r>
            <a:r>
              <a:rPr lang="en-US" dirty="0"/>
              <a:t>"], "\n"] </a:t>
            </a:r>
          </a:p>
          <a:p>
            <a:pPr>
              <a:buNone/>
            </a:pPr>
            <a:r>
              <a:rPr lang="en-US" dirty="0"/>
              <a:t>      </a:t>
            </a:r>
            <a:r>
              <a:rPr lang="en-US" dirty="0" err="1"/>
              <a:t>self.file.write</a:t>
            </a:r>
            <a:r>
              <a:rPr lang="en-US" dirty="0"/>
              <a:t>(",".join(content)) </a:t>
            </a:r>
          </a:p>
          <a:p>
            <a:pPr>
              <a:buNone/>
            </a:pPr>
            <a:r>
              <a:rPr lang="en-US" dirty="0"/>
              <a:t>      return item </a:t>
            </a:r>
          </a:p>
          <a:p>
            <a:pPr>
              <a:buNone/>
            </a:pPr>
            <a:endParaRPr lang="en-US" altLang="zh-CN" dirty="0"/>
          </a:p>
          <a:p>
            <a:pPr>
              <a:buNone/>
            </a:pPr>
            <a:r>
              <a:rPr lang="en-US" dirty="0"/>
              <a:t>def </a:t>
            </a:r>
            <a:r>
              <a:rPr lang="en-US" dirty="0" err="1"/>
              <a:t>close_spider</a:t>
            </a:r>
            <a:r>
              <a:rPr lang="en-US" dirty="0"/>
              <a:t>(</a:t>
            </a:r>
            <a:r>
              <a:rPr lang="en-US" dirty="0" err="1"/>
              <a:t>self,</a:t>
            </a:r>
            <a:r>
              <a:rPr lang="en-US" b="1" dirty="0" err="1"/>
              <a:t>spider</a:t>
            </a:r>
            <a:r>
              <a:rPr lang="en-US" dirty="0"/>
              <a:t>): </a:t>
            </a:r>
          </a:p>
          <a:p>
            <a:pPr>
              <a:buNone/>
            </a:pPr>
            <a:r>
              <a:rPr lang="en-US" dirty="0"/>
              <a:t>       </a:t>
            </a:r>
            <a:r>
              <a:rPr lang="en-US" dirty="0" err="1"/>
              <a:t>self.file.close</a:t>
            </a:r>
            <a:r>
              <a:rPr lang="en-US" dirty="0"/>
              <a:t>() </a:t>
            </a:r>
          </a:p>
          <a:p>
            <a:pPr>
              <a:buNone/>
            </a:pPr>
            <a:r>
              <a:rPr lang="en-US" dirty="0"/>
              <a:t>        print("</a:t>
            </a:r>
            <a:r>
              <a:rPr lang="zh-CN" altLang="en-US" dirty="0"/>
              <a:t>结束爬虫</a:t>
            </a:r>
            <a:r>
              <a:rPr lang="en-US" altLang="zh-CN" dirty="0"/>
              <a:t>")</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Pipeline </a:t>
            </a:r>
            <a:r>
              <a:rPr lang="zh-CN" altLang="en-US" dirty="0"/>
              <a:t>数据处理</a:t>
            </a:r>
          </a:p>
        </p:txBody>
      </p:sp>
      <p:sp>
        <p:nvSpPr>
          <p:cNvPr id="3" name="内容占位符 2"/>
          <p:cNvSpPr>
            <a:spLocks noGrp="1"/>
          </p:cNvSpPr>
          <p:nvPr>
            <p:ph idx="1"/>
          </p:nvPr>
        </p:nvSpPr>
        <p:spPr/>
        <p:txBody>
          <a:bodyPr>
            <a:normAutofit fontScale="85000" lnSpcReduction="20000"/>
          </a:bodyPr>
          <a:lstStyle/>
          <a:p>
            <a:pPr>
              <a:buNone/>
            </a:pPr>
            <a:r>
              <a:rPr lang="en-US" dirty="0"/>
              <a:t>def </a:t>
            </a:r>
            <a:r>
              <a:rPr lang="en-US" dirty="0" err="1"/>
              <a:t>process_item</a:t>
            </a:r>
            <a:r>
              <a:rPr lang="en-US" dirty="0"/>
              <a:t>(self, item, spider): </a:t>
            </a:r>
          </a:p>
          <a:p>
            <a:pPr>
              <a:buNone/>
            </a:pPr>
            <a:r>
              <a:rPr lang="en-US" dirty="0"/>
              <a:t>    valid = True </a:t>
            </a:r>
          </a:p>
          <a:p>
            <a:pPr>
              <a:buNone/>
            </a:pPr>
            <a:r>
              <a:rPr lang="en-US" dirty="0"/>
              <a:t>    for data in item: </a:t>
            </a:r>
          </a:p>
          <a:p>
            <a:pPr>
              <a:buNone/>
            </a:pPr>
            <a:r>
              <a:rPr lang="en-US" dirty="0"/>
              <a:t>       if not data: </a:t>
            </a:r>
          </a:p>
          <a:p>
            <a:pPr>
              <a:buNone/>
            </a:pPr>
            <a:r>
              <a:rPr lang="en-US" dirty="0"/>
              <a:t>          valid = False </a:t>
            </a:r>
          </a:p>
          <a:p>
            <a:pPr>
              <a:buNone/>
            </a:pPr>
            <a:r>
              <a:rPr lang="en-US" dirty="0"/>
              <a:t>          raise </a:t>
            </a:r>
            <a:r>
              <a:rPr lang="en-US" dirty="0" err="1">
                <a:solidFill>
                  <a:srgbClr val="FF0000"/>
                </a:solidFill>
              </a:rPr>
              <a:t>DropItem</a:t>
            </a:r>
            <a:r>
              <a:rPr lang="en-US" dirty="0"/>
              <a:t>('Missing{0}!'.format(data)) </a:t>
            </a:r>
          </a:p>
          <a:p>
            <a:pPr>
              <a:buNone/>
            </a:pPr>
            <a:r>
              <a:rPr lang="en-US" dirty="0"/>
              <a:t>    if valid:</a:t>
            </a:r>
          </a:p>
          <a:p>
            <a:pPr>
              <a:buNone/>
            </a:pPr>
            <a:r>
              <a:rPr lang="en-US" dirty="0"/>
              <a:t>	     </a:t>
            </a:r>
            <a:r>
              <a:rPr lang="en-US" dirty="0" err="1"/>
              <a:t>self.collection.insert</a:t>
            </a:r>
            <a:r>
              <a:rPr lang="en-US" dirty="0"/>
              <a:t>(</a:t>
            </a:r>
            <a:r>
              <a:rPr lang="en-US" dirty="0" err="1"/>
              <a:t>dict</a:t>
            </a:r>
            <a:r>
              <a:rPr lang="en-US" dirty="0"/>
              <a:t>(item))       </a:t>
            </a:r>
          </a:p>
          <a:p>
            <a:pPr>
              <a:buNone/>
            </a:pPr>
            <a:r>
              <a:rPr lang="en-US" dirty="0"/>
              <a:t>         log.msg('??????!', level=</a:t>
            </a:r>
            <a:r>
              <a:rPr lang="en-US" dirty="0" err="1"/>
              <a:t>log.DEBUG</a:t>
            </a:r>
            <a:r>
              <a:rPr lang="en-US" dirty="0"/>
              <a:t>, spider=spider) </a:t>
            </a:r>
          </a:p>
          <a:p>
            <a:pPr>
              <a:buNone/>
            </a:pPr>
            <a:r>
              <a:rPr lang="en-US" dirty="0"/>
              <a:t>    return item</a:t>
            </a:r>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Pipeline </a:t>
            </a:r>
            <a:r>
              <a:rPr lang="zh-CN" altLang="en-US" dirty="0"/>
              <a:t>数据去重</a:t>
            </a:r>
          </a:p>
        </p:txBody>
      </p:sp>
      <p:sp>
        <p:nvSpPr>
          <p:cNvPr id="3" name="内容占位符 2"/>
          <p:cNvSpPr>
            <a:spLocks noGrp="1"/>
          </p:cNvSpPr>
          <p:nvPr>
            <p:ph idx="1"/>
          </p:nvPr>
        </p:nvSpPr>
        <p:spPr/>
        <p:txBody>
          <a:bodyPr>
            <a:normAutofit/>
          </a:bodyPr>
          <a:lstStyle/>
          <a:p>
            <a:pPr>
              <a:buNone/>
            </a:pPr>
            <a:r>
              <a:rPr lang="en-US" sz="2800" dirty="0"/>
              <a:t>from </a:t>
            </a:r>
            <a:r>
              <a:rPr lang="en-US" sz="2800" dirty="0" err="1"/>
              <a:t>scrapy.exceptions</a:t>
            </a:r>
            <a:r>
              <a:rPr lang="en-US" sz="2800" dirty="0"/>
              <a:t> import </a:t>
            </a:r>
            <a:r>
              <a:rPr lang="en-US" sz="2800" dirty="0" err="1"/>
              <a:t>DropItem</a:t>
            </a:r>
            <a:endParaRPr lang="en-US" sz="2800" dirty="0"/>
          </a:p>
          <a:p>
            <a:pPr>
              <a:buNone/>
            </a:pPr>
            <a:endParaRPr lang="en-US" sz="2800" dirty="0"/>
          </a:p>
          <a:p>
            <a:pPr>
              <a:buNone/>
            </a:pPr>
            <a:r>
              <a:rPr lang="en-US" sz="2800" dirty="0"/>
              <a:t>def </a:t>
            </a:r>
            <a:r>
              <a:rPr lang="en-US" sz="2800" dirty="0" err="1"/>
              <a:t>process_item</a:t>
            </a:r>
            <a:r>
              <a:rPr lang="en-US" sz="2800" dirty="0"/>
              <a:t>(self, item, spider): </a:t>
            </a:r>
          </a:p>
          <a:p>
            <a:pPr>
              <a:buNone/>
            </a:pPr>
            <a:r>
              <a:rPr lang="en-US" sz="2800" dirty="0"/>
              <a:t>    if item['id'] in </a:t>
            </a:r>
            <a:r>
              <a:rPr lang="en-US" sz="2800" dirty="0" err="1"/>
              <a:t>self.ids_seen</a:t>
            </a:r>
            <a:r>
              <a:rPr lang="en-US" sz="2800" dirty="0"/>
              <a:t>: </a:t>
            </a:r>
          </a:p>
          <a:p>
            <a:pPr>
              <a:buNone/>
            </a:pPr>
            <a:r>
              <a:rPr lang="en-US" sz="2800" dirty="0"/>
              <a:t>       raise </a:t>
            </a:r>
            <a:r>
              <a:rPr lang="en-US" sz="2800" dirty="0" err="1"/>
              <a:t>DropItem</a:t>
            </a:r>
            <a:r>
              <a:rPr lang="en-US" sz="2800" dirty="0"/>
              <a:t>("Duplicate item found: %s" % item) </a:t>
            </a:r>
          </a:p>
          <a:p>
            <a:pPr>
              <a:buNone/>
            </a:pPr>
            <a:r>
              <a:rPr lang="en-US" sz="2800" dirty="0"/>
              <a:t>   else: </a:t>
            </a:r>
          </a:p>
          <a:p>
            <a:pPr>
              <a:buNone/>
            </a:pPr>
            <a:r>
              <a:rPr lang="en-US" sz="2800" dirty="0"/>
              <a:t>       </a:t>
            </a:r>
            <a:r>
              <a:rPr lang="en-US" sz="2800" dirty="0" err="1"/>
              <a:t>self.ids_seen.add</a:t>
            </a:r>
            <a:r>
              <a:rPr lang="en-US" sz="2800" dirty="0"/>
              <a:t>(item['id']) </a:t>
            </a:r>
          </a:p>
          <a:p>
            <a:pPr>
              <a:buNone/>
            </a:pPr>
            <a:r>
              <a:rPr lang="en-US" sz="2800" dirty="0"/>
              <a:t>      return item</a:t>
            </a:r>
            <a:endParaRPr lang="zh-CN" altLang="en-US" sz="28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err="1"/>
              <a:t>Scrapy</a:t>
            </a:r>
            <a:r>
              <a:rPr lang="zh-CN" altLang="en-US" dirty="0"/>
              <a:t>为下载</a:t>
            </a:r>
            <a:r>
              <a:rPr lang="en-US" altLang="zh-CN" dirty="0"/>
              <a:t>item</a:t>
            </a:r>
            <a:r>
              <a:rPr lang="zh-CN" altLang="en-US" dirty="0"/>
              <a:t>提供了可重用的 </a:t>
            </a:r>
            <a:r>
              <a:rPr lang="en-US" altLang="zh-CN" dirty="0"/>
              <a:t>item pipelines </a:t>
            </a:r>
          </a:p>
          <a:p>
            <a:pPr lvl="1"/>
            <a:r>
              <a:rPr lang="en-US" dirty="0" err="1"/>
              <a:t>FilesPipeline</a:t>
            </a:r>
            <a:r>
              <a:rPr lang="en-US" dirty="0"/>
              <a:t>    </a:t>
            </a:r>
            <a:r>
              <a:rPr lang="zh-CN" altLang="en-US" dirty="0"/>
              <a:t>文件</a:t>
            </a:r>
            <a:endParaRPr lang="en-US" dirty="0"/>
          </a:p>
          <a:p>
            <a:pPr lvl="1"/>
            <a:r>
              <a:rPr lang="en-US" dirty="0"/>
              <a:t>Images Pipeline   </a:t>
            </a:r>
            <a:r>
              <a:rPr lang="zh-CN" altLang="en-US" dirty="0"/>
              <a:t>图片</a:t>
            </a:r>
            <a:endParaRPr lang="en-US" dirty="0"/>
          </a:p>
          <a:p>
            <a:pPr lvl="1"/>
            <a:r>
              <a:rPr lang="en-US" dirty="0" err="1"/>
              <a:t>MongoPipeline</a:t>
            </a:r>
            <a:r>
              <a:rPr lang="en-US" dirty="0"/>
              <a:t>    </a:t>
            </a:r>
            <a:r>
              <a:rPr lang="zh-CN" altLang="en-US" dirty="0"/>
              <a:t>数据库</a:t>
            </a:r>
            <a:endParaRPr lang="en-US" altLang="zh-CN" dirty="0"/>
          </a:p>
          <a:p>
            <a:r>
              <a:rPr lang="zh-CN" altLang="en-US" dirty="0"/>
              <a:t>步骤</a:t>
            </a:r>
            <a:endParaRPr lang="en-US" altLang="zh-CN" dirty="0"/>
          </a:p>
          <a:p>
            <a:pPr lvl="1"/>
            <a:r>
              <a:rPr lang="zh-CN" altLang="en-US" b="1" dirty="0"/>
              <a:t>修改</a:t>
            </a:r>
            <a:r>
              <a:rPr lang="en-US" b="1" dirty="0"/>
              <a:t>settings.py</a:t>
            </a:r>
            <a:r>
              <a:rPr lang="zh-CN" altLang="en-US" b="1" dirty="0"/>
              <a:t>文件，启动相应</a:t>
            </a:r>
            <a:r>
              <a:rPr lang="en-US" altLang="zh-CN" dirty="0"/>
              <a:t>pipeline</a:t>
            </a:r>
          </a:p>
          <a:p>
            <a:pPr lvl="1"/>
            <a:r>
              <a:rPr lang="zh-CN" altLang="en-US" b="1" dirty="0"/>
              <a:t>修改</a:t>
            </a:r>
            <a:r>
              <a:rPr lang="en-US" b="1" dirty="0"/>
              <a:t>pipelines.py</a:t>
            </a:r>
            <a:r>
              <a:rPr lang="zh-CN" altLang="en-US" b="1" dirty="0"/>
              <a:t>文件，重写</a:t>
            </a:r>
            <a:r>
              <a:rPr lang="en-US" altLang="zh-CN" dirty="0"/>
              <a:t>pipeline</a:t>
            </a:r>
            <a:r>
              <a:rPr lang="zh-CN" altLang="en-US" dirty="0"/>
              <a:t>，</a:t>
            </a:r>
            <a:r>
              <a:rPr lang="zh-CN" altLang="en-US" b="1" dirty="0"/>
              <a:t>实现保存</a:t>
            </a:r>
            <a:endParaRPr lang="en-US" altLang="zh-CN" dirty="0"/>
          </a:p>
          <a:p>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a:t>要启用</a:t>
            </a:r>
            <a:r>
              <a:rPr lang="en-US" dirty="0"/>
              <a:t>Pipeline</a:t>
            </a:r>
            <a:r>
              <a:rPr lang="zh-CN" altLang="en-US" dirty="0"/>
              <a:t>的话必须要在</a:t>
            </a:r>
            <a:r>
              <a:rPr lang="en-US" dirty="0"/>
              <a:t>settings.py</a:t>
            </a:r>
            <a:r>
              <a:rPr lang="zh-CN" altLang="en-US" dirty="0"/>
              <a:t>里配置一下</a:t>
            </a:r>
            <a:r>
              <a:rPr lang="en-US" dirty="0"/>
              <a:t>ITEM_PIPELINES</a:t>
            </a:r>
          </a:p>
          <a:p>
            <a:pPr lvl="1"/>
            <a:r>
              <a:rPr lang="zh-CN" altLang="en-US" dirty="0"/>
              <a:t>每个</a:t>
            </a:r>
            <a:r>
              <a:rPr lang="en-US" altLang="zh-CN" dirty="0"/>
              <a:t>pipeline</a:t>
            </a:r>
            <a:r>
              <a:rPr lang="zh-CN" altLang="en-US" dirty="0"/>
              <a:t>后面有一个数值，</a:t>
            </a:r>
            <a:endParaRPr lang="en-US" altLang="zh-CN" dirty="0"/>
          </a:p>
          <a:p>
            <a:pPr lvl="1"/>
            <a:r>
              <a:rPr lang="zh-CN" altLang="en-US" dirty="0"/>
              <a:t>这个数组的范围是</a:t>
            </a:r>
            <a:r>
              <a:rPr lang="en-US" altLang="zh-CN" dirty="0"/>
              <a:t>0-1000</a:t>
            </a:r>
            <a:r>
              <a:rPr lang="zh-CN" altLang="en-US" dirty="0"/>
              <a:t>，</a:t>
            </a:r>
            <a:endParaRPr lang="en-US" altLang="zh-CN" dirty="0"/>
          </a:p>
          <a:p>
            <a:pPr lvl="1"/>
            <a:r>
              <a:rPr lang="zh-CN" altLang="en-US" dirty="0"/>
              <a:t>这个数值是这些在</a:t>
            </a:r>
            <a:r>
              <a:rPr lang="en-US" altLang="zh-CN" dirty="0"/>
              <a:t>pipeline</a:t>
            </a:r>
            <a:r>
              <a:rPr lang="zh-CN" altLang="en-US" dirty="0"/>
              <a:t>中定义的类的优先级，越小越优先。</a:t>
            </a:r>
            <a:endParaRPr lang="en-US" altLang="zh-CN" dirty="0"/>
          </a:p>
          <a:p>
            <a:pPr lvl="2"/>
            <a:r>
              <a:rPr lang="zh-CN" altLang="en-US" dirty="0"/>
              <a:t>数值</a:t>
            </a:r>
            <a:r>
              <a:rPr lang="en-US" altLang="zh-CN" dirty="0"/>
              <a:t>300</a:t>
            </a:r>
            <a:endParaRPr lang="zh-CN" altLang="en-US" dirty="0"/>
          </a:p>
          <a:p>
            <a:endParaRPr lang="en-US" dirty="0"/>
          </a:p>
          <a:p>
            <a:endParaRPr lang="en-US" altLang="zh-CN" dirty="0"/>
          </a:p>
          <a:p>
            <a:pPr>
              <a:buNone/>
            </a:pPr>
            <a:r>
              <a:rPr lang="en-US" sz="2000" dirty="0"/>
              <a:t>ITEM_PIPELINES = {</a:t>
            </a:r>
          </a:p>
          <a:p>
            <a:pPr>
              <a:buNone/>
            </a:pPr>
            <a:r>
              <a:rPr lang="en-US" sz="2000" dirty="0"/>
              <a:t>‘</a:t>
            </a:r>
            <a:r>
              <a:rPr lang="en-US" sz="2000" dirty="0" err="1"/>
              <a:t>firstspider.pipelines.FirstspiderPipeline</a:t>
            </a:r>
            <a:r>
              <a:rPr lang="en-US" sz="2000" dirty="0"/>
              <a:t>': 300, </a:t>
            </a:r>
          </a:p>
          <a:p>
            <a:pPr>
              <a:buNone/>
            </a:pPr>
            <a:r>
              <a:rPr lang="en-US" altLang="zh-CN" sz="2000" dirty="0"/>
              <a:t>…..</a:t>
            </a:r>
          </a:p>
          <a:p>
            <a:pPr>
              <a:buNone/>
            </a:pPr>
            <a:r>
              <a:rPr lang="zh-CN" altLang="en-US" sz="2000" dirty="0"/>
              <a:t> </a:t>
            </a:r>
            <a:r>
              <a:rPr lang="en-US" altLang="zh-CN" sz="2000" dirty="0"/>
              <a:t>}</a:t>
            </a:r>
          </a:p>
          <a:p>
            <a:pPr>
              <a:buNone/>
            </a:pPr>
            <a:r>
              <a:rPr lang="en-US" dirty="0"/>
              <a:t> </a:t>
            </a:r>
            <a:r>
              <a:rPr lang="zh-CN" altLang="en-US" sz="2000" dirty="0"/>
              <a:t>项目名  </a:t>
            </a:r>
            <a:r>
              <a:rPr lang="en-US" altLang="zh-CN" sz="2000" dirty="0"/>
              <a:t>.</a:t>
            </a:r>
            <a:r>
              <a:rPr lang="en-US" sz="2000" dirty="0"/>
              <a:t> Pipelines.</a:t>
            </a:r>
            <a:r>
              <a:rPr lang="zh-CN" altLang="en-US" sz="2000" dirty="0"/>
              <a:t>类名</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步骤</a:t>
            </a:r>
            <a:endParaRPr lang="en-US" altLang="zh-CN" dirty="0"/>
          </a:p>
          <a:p>
            <a:pPr lvl="1"/>
            <a:r>
              <a:rPr lang="en-US" altLang="zh-CN" b="1" dirty="0" err="1"/>
              <a:t>re.compile</a:t>
            </a:r>
            <a:r>
              <a:rPr lang="en-US" altLang="zh-CN" dirty="0"/>
              <a:t> ()</a:t>
            </a:r>
            <a:r>
              <a:rPr lang="zh-CN" altLang="en-US" dirty="0"/>
              <a:t>方法</a:t>
            </a:r>
            <a:r>
              <a:rPr lang="en-US" altLang="zh-CN" b="1" dirty="0"/>
              <a:t>  </a:t>
            </a:r>
            <a:r>
              <a:rPr lang="zh-CN" altLang="en-US" dirty="0"/>
              <a:t>构造正则表达式对象</a:t>
            </a:r>
            <a:endParaRPr lang="en-US" altLang="zh-CN" dirty="0"/>
          </a:p>
          <a:p>
            <a:pPr lvl="2"/>
            <a:r>
              <a:rPr lang="zh-CN" altLang="en-US" dirty="0"/>
              <a:t>将正则表达式模式编译为</a:t>
            </a:r>
            <a:r>
              <a:rPr lang="zh-CN" altLang="en-US" dirty="0">
                <a:solidFill>
                  <a:srgbClr val="FF0000"/>
                </a:solidFill>
              </a:rPr>
              <a:t>正则表达式对象</a:t>
            </a:r>
            <a:r>
              <a:rPr lang="zh-CN" altLang="en-US" dirty="0"/>
              <a:t>，</a:t>
            </a:r>
            <a:endParaRPr lang="en-US" altLang="zh-CN" dirty="0"/>
          </a:p>
          <a:p>
            <a:pPr lvl="2"/>
            <a:r>
              <a:rPr lang="zh-CN" altLang="en-US" dirty="0"/>
              <a:t>参数：正则表达式</a:t>
            </a:r>
            <a:endParaRPr lang="en-US" altLang="zh-CN" dirty="0"/>
          </a:p>
          <a:p>
            <a:pPr lvl="2"/>
            <a:r>
              <a:rPr lang="zh-CN" altLang="en-US" dirty="0"/>
              <a:t>返回：正则表达式对象</a:t>
            </a:r>
            <a:endParaRPr lang="en-US" altLang="zh-CN" dirty="0"/>
          </a:p>
          <a:p>
            <a:pPr lvl="1"/>
            <a:r>
              <a:rPr lang="zh-CN" altLang="en-US" dirty="0"/>
              <a:t>使用正则表达式匹配</a:t>
            </a:r>
            <a:endParaRPr lang="en-US" altLang="zh-CN" dirty="0"/>
          </a:p>
          <a:p>
            <a:pPr lvl="2"/>
            <a:r>
              <a:rPr lang="zh-CN" altLang="en-US" dirty="0"/>
              <a:t>正则表达式对象</a:t>
            </a:r>
            <a:r>
              <a:rPr lang="en-US" altLang="zh-CN" dirty="0"/>
              <a:t>.match()</a:t>
            </a:r>
            <a:r>
              <a:rPr lang="zh-CN" altLang="en-US" dirty="0"/>
              <a:t>，</a:t>
            </a:r>
            <a:endParaRPr lang="en-US" altLang="zh-CN" dirty="0"/>
          </a:p>
          <a:p>
            <a:pPr lvl="2"/>
            <a:r>
              <a:rPr lang="zh-CN" altLang="en-US" dirty="0"/>
              <a:t>正则表达式对象</a:t>
            </a:r>
            <a:r>
              <a:rPr lang="en-US" altLang="zh-CN" dirty="0"/>
              <a:t>. search()</a:t>
            </a:r>
          </a:p>
          <a:p>
            <a:pPr lvl="2"/>
            <a:r>
              <a:rPr lang="zh-CN" altLang="en-US" dirty="0"/>
              <a:t>其他方法</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Python</a:t>
            </a:r>
            <a:r>
              <a:rPr lang="zh-CN" altLang="en-US" b="1" dirty="0"/>
              <a:t>语言爬虫</a:t>
            </a:r>
            <a:endParaRPr lang="zh-CN" altLang="en-US" dirty="0"/>
          </a:p>
        </p:txBody>
      </p:sp>
      <p:sp>
        <p:nvSpPr>
          <p:cNvPr id="3" name="内容占位符 2"/>
          <p:cNvSpPr>
            <a:spLocks noGrp="1"/>
          </p:cNvSpPr>
          <p:nvPr>
            <p:ph idx="1"/>
          </p:nvPr>
        </p:nvSpPr>
        <p:spPr/>
        <p:txBody>
          <a:bodyPr>
            <a:normAutofit/>
          </a:bodyPr>
          <a:lstStyle/>
          <a:p>
            <a:r>
              <a:rPr lang="en-US" altLang="zh-CN" dirty="0"/>
              <a:t>Padas</a:t>
            </a:r>
            <a:r>
              <a:rPr lang="zh-CN" altLang="en-US" dirty="0"/>
              <a:t>模块直接读取网页中的表格</a:t>
            </a:r>
            <a:endParaRPr lang="en-US" altLang="zh-CN" dirty="0"/>
          </a:p>
          <a:p>
            <a:r>
              <a:rPr lang="en-US" altLang="zh-CN" b="1" dirty="0"/>
              <a:t>python</a:t>
            </a:r>
            <a:r>
              <a:rPr lang="zh-CN" altLang="en-US" b="1" dirty="0"/>
              <a:t>爬虫库，模块</a:t>
            </a:r>
            <a:endParaRPr lang="en-US" altLang="zh-CN" b="1" dirty="0"/>
          </a:p>
          <a:p>
            <a:pPr lvl="1"/>
            <a:r>
              <a:rPr lang="zh-CN" altLang="en-US" b="1" dirty="0"/>
              <a:t>正则表达式</a:t>
            </a:r>
            <a:endParaRPr lang="en-US" altLang="zh-CN" b="1" dirty="0"/>
          </a:p>
          <a:p>
            <a:pPr lvl="1"/>
            <a:r>
              <a:rPr lang="en-US" altLang="zh-CN" b="1" dirty="0"/>
              <a:t>Beautiful Soup</a:t>
            </a:r>
            <a:r>
              <a:rPr lang="zh-CN" altLang="en-US" b="1" dirty="0"/>
              <a:t>爬虫</a:t>
            </a:r>
            <a:r>
              <a:rPr lang="zh-CN" altLang="en-US" dirty="0"/>
              <a:t> </a:t>
            </a:r>
            <a:endParaRPr lang="en-US" altLang="zh-CN" b="1" dirty="0"/>
          </a:p>
          <a:p>
            <a:r>
              <a:rPr lang="en-US" altLang="zh-CN" b="1" dirty="0"/>
              <a:t>python</a:t>
            </a:r>
            <a:r>
              <a:rPr lang="zh-CN" altLang="en-US" b="1" dirty="0"/>
              <a:t>爬虫框架   </a:t>
            </a:r>
            <a:r>
              <a:rPr lang="en-US" altLang="zh-CN" b="1" dirty="0"/>
              <a:t>Scrapy</a:t>
            </a:r>
          </a:p>
          <a:p>
            <a:r>
              <a:rPr lang="en-US" altLang="zh-CN" dirty="0"/>
              <a:t>JSON</a:t>
            </a:r>
            <a:r>
              <a:rPr lang="zh-CN" altLang="en-US" dirty="0"/>
              <a:t>模块直接读取网页中的</a:t>
            </a:r>
            <a:r>
              <a:rPr lang="en-US" altLang="zh-CN" dirty="0"/>
              <a:t>JSON</a:t>
            </a:r>
            <a:r>
              <a:rPr lang="zh-CN" altLang="en-US" dirty="0"/>
              <a:t>数据</a:t>
            </a:r>
            <a:endParaRPr lang="en-US" altLang="zh-CN" dirty="0"/>
          </a:p>
          <a:p>
            <a:pPr lvl="1"/>
            <a:r>
              <a:rPr lang="zh-CN" altLang="en-US" dirty="0"/>
              <a:t>针对</a:t>
            </a:r>
            <a:r>
              <a:rPr lang="en-US" altLang="zh-CN" dirty="0"/>
              <a:t>JSON</a:t>
            </a:r>
            <a:r>
              <a:rPr lang="zh-CN" altLang="en-US" dirty="0"/>
              <a:t>的解析， 有</a:t>
            </a:r>
            <a:r>
              <a:rPr lang="en-US" altLang="zh-CN" dirty="0" err="1"/>
              <a:t>JSONPath</a:t>
            </a:r>
            <a:endParaRPr lang="en-US" altLang="zh-CN" dirty="0"/>
          </a:p>
          <a:p>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a:t>
            </a:r>
          </a:p>
        </p:txBody>
      </p:sp>
      <p:sp>
        <p:nvSpPr>
          <p:cNvPr id="3" name="内容占位符 2"/>
          <p:cNvSpPr>
            <a:spLocks noGrp="1"/>
          </p:cNvSpPr>
          <p:nvPr>
            <p:ph idx="1"/>
          </p:nvPr>
        </p:nvSpPr>
        <p:spPr/>
        <p:txBody>
          <a:bodyPr>
            <a:normAutofit fontScale="77500" lnSpcReduction="20000"/>
          </a:bodyPr>
          <a:lstStyle/>
          <a:p>
            <a:r>
              <a:rPr lang="en-US" altLang="zh-CN" dirty="0"/>
              <a:t>request</a:t>
            </a:r>
            <a:r>
              <a:rPr lang="zh-CN" altLang="en-US" dirty="0"/>
              <a:t>和</a:t>
            </a:r>
            <a:r>
              <a:rPr lang="en-US" altLang="zh-CN" dirty="0"/>
              <a:t>bs4</a:t>
            </a:r>
          </a:p>
          <a:p>
            <a:pPr lvl="1"/>
            <a:r>
              <a:rPr lang="zh-CN" altLang="en-US" dirty="0"/>
              <a:t>页面级爬虫，功能库</a:t>
            </a:r>
            <a:endParaRPr lang="en-US" altLang="zh-CN" dirty="0"/>
          </a:p>
          <a:p>
            <a:pPr lvl="1"/>
            <a:r>
              <a:rPr lang="zh-CN" altLang="en-US" dirty="0"/>
              <a:t>并行性考虑不足，性能较差</a:t>
            </a:r>
            <a:endParaRPr lang="en-US" altLang="zh-CN" dirty="0"/>
          </a:p>
          <a:p>
            <a:pPr lvl="1"/>
            <a:r>
              <a:rPr lang="zh-CN" altLang="en-US" dirty="0"/>
              <a:t>重点在于页面下载</a:t>
            </a:r>
            <a:endParaRPr lang="en-US" altLang="zh-CN" dirty="0"/>
          </a:p>
          <a:p>
            <a:pPr lvl="1"/>
            <a:r>
              <a:rPr lang="zh-CN" altLang="en-US" dirty="0"/>
              <a:t>初学容易上手</a:t>
            </a:r>
            <a:endParaRPr lang="en-US" altLang="zh-CN" dirty="0"/>
          </a:p>
          <a:p>
            <a:pPr lvl="1"/>
            <a:r>
              <a:rPr lang="zh-CN" altLang="en-US" dirty="0"/>
              <a:t>大型开发就比较麻烦，要自己造轮子，适合学生党偶尔有个需求</a:t>
            </a:r>
          </a:p>
          <a:p>
            <a:r>
              <a:rPr lang="en-US" altLang="zh-CN" dirty="0" err="1"/>
              <a:t>Scrapy</a:t>
            </a:r>
            <a:endParaRPr lang="en-US" altLang="zh-CN" dirty="0"/>
          </a:p>
          <a:p>
            <a:pPr lvl="1"/>
            <a:r>
              <a:rPr lang="zh-CN" altLang="en-US" dirty="0"/>
              <a:t>网站级爬虫，框架</a:t>
            </a:r>
            <a:endParaRPr lang="en-US" altLang="zh-CN" dirty="0"/>
          </a:p>
          <a:p>
            <a:pPr lvl="1"/>
            <a:r>
              <a:rPr lang="zh-CN" altLang="en-US" dirty="0"/>
              <a:t>并行性好，性能较高</a:t>
            </a:r>
            <a:endParaRPr lang="en-US" altLang="zh-CN" dirty="0"/>
          </a:p>
          <a:p>
            <a:pPr lvl="1"/>
            <a:r>
              <a:rPr lang="zh-CN" altLang="en-US" dirty="0"/>
              <a:t>重点在于爬虫结构</a:t>
            </a:r>
            <a:endParaRPr lang="en-US" altLang="zh-CN" dirty="0"/>
          </a:p>
          <a:p>
            <a:pPr lvl="1"/>
            <a:r>
              <a:rPr lang="zh-CN" altLang="en-US" dirty="0"/>
              <a:t>初学麻烦，或者觉得它过于庞大，但是做项目后发现还是用轮子更方便，你能想到的小功能，它很多都封装好</a:t>
            </a:r>
          </a:p>
          <a:p>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五</a:t>
            </a:r>
            <a:r>
              <a:rPr lang="zh-CN" altLang="zh-CN" b="1" dirty="0"/>
              <a:t>、元搜索</a:t>
            </a:r>
            <a:r>
              <a:rPr lang="zh-CN" altLang="en-US" b="1" dirty="0"/>
              <a:t>引擎</a:t>
            </a:r>
            <a:endParaRPr lang="zh-CN" altLang="en-US" dirty="0"/>
          </a:p>
        </p:txBody>
      </p:sp>
      <p:sp>
        <p:nvSpPr>
          <p:cNvPr id="3" name="内容占位符 2"/>
          <p:cNvSpPr>
            <a:spLocks noGrp="1"/>
          </p:cNvSpPr>
          <p:nvPr>
            <p:ph idx="1"/>
          </p:nvPr>
        </p:nvSpPr>
        <p:spPr/>
        <p:txBody>
          <a:bodyPr/>
          <a:lstStyle/>
          <a:p>
            <a:r>
              <a:rPr lang="zh-CN" altLang="en-US" dirty="0"/>
              <a:t>元搜索引擎又</a:t>
            </a:r>
            <a:r>
              <a:rPr lang="zh-CN" altLang="en-US" dirty="0">
                <a:hlinkClick r:id="rId2"/>
              </a:rPr>
              <a:t>称多</a:t>
            </a:r>
            <a:r>
              <a:rPr lang="zh-CN" altLang="en-US" dirty="0"/>
              <a:t>搜索</a:t>
            </a:r>
            <a:r>
              <a:rPr lang="zh-CN" altLang="en-US" dirty="0">
                <a:hlinkClick r:id="rId3"/>
              </a:rPr>
              <a:t>引擎</a:t>
            </a:r>
            <a:endParaRPr lang="en-US" altLang="zh-CN" dirty="0"/>
          </a:p>
          <a:p>
            <a:r>
              <a:rPr lang="zh-CN" altLang="en-US" dirty="0"/>
              <a:t>通过一个统一的用户界面帮助用户在多个搜索引擎中选择和利用合适的（甚至是同时利用若干个）搜索引擎来实现检索操作，是对分布于网络的多种检索工具的全局控制机制</a:t>
            </a:r>
            <a:endParaRPr lang="zh-CN" altLang="zh-CN" b="1" dirty="0"/>
          </a:p>
          <a:p>
            <a:endParaRPr lang="zh-CN" altLang="en-US" dirty="0"/>
          </a:p>
        </p:txBody>
      </p:sp>
      <p:pic>
        <p:nvPicPr>
          <p:cNvPr id="4" name="图片 3"/>
          <p:cNvPicPr/>
          <p:nvPr/>
        </p:nvPicPr>
        <p:blipFill>
          <a:blip r:embed="rId4"/>
          <a:stretch>
            <a:fillRect/>
          </a:stretch>
        </p:blipFill>
        <p:spPr>
          <a:xfrm>
            <a:off x="2555776" y="4196151"/>
            <a:ext cx="5248275" cy="2657475"/>
          </a:xfrm>
          <a:prstGeom prst="rect">
            <a:avLst/>
          </a:prstGeom>
        </p:spPr>
      </p:pic>
    </p:spTree>
    <p:extLst>
      <p:ext uri="{BB962C8B-B14F-4D97-AF65-F5344CB8AC3E}">
        <p14:creationId xmlns:p14="http://schemas.microsoft.com/office/powerpoint/2010/main" val="24948084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百度</a:t>
            </a:r>
            <a:endParaRPr lang="en-US" altLang="zh-CN" dirty="0"/>
          </a:p>
          <a:p>
            <a:pPr lvl="1"/>
            <a:r>
              <a:rPr lang="zh-CN" altLang="zh-CN" dirty="0"/>
              <a:t>到百度搜索主页去输入关键词，</a:t>
            </a:r>
            <a:endParaRPr lang="en-US" altLang="zh-CN" dirty="0"/>
          </a:p>
          <a:p>
            <a:pPr lvl="1"/>
            <a:r>
              <a:rPr lang="zh-CN" altLang="en-US" dirty="0"/>
              <a:t>爬取结果网页，获取需要信息。</a:t>
            </a:r>
            <a:endParaRPr lang="en-US" altLang="zh-CN" dirty="0"/>
          </a:p>
          <a:p>
            <a:pPr lvl="1"/>
            <a:r>
              <a:rPr lang="zh-CN" altLang="zh-CN" dirty="0"/>
              <a:t>并根据其产生的</a:t>
            </a:r>
            <a:r>
              <a:rPr lang="en-US" altLang="zh-CN" dirty="0" err="1"/>
              <a:t>url</a:t>
            </a:r>
            <a:r>
              <a:rPr lang="zh-CN" altLang="zh-CN" dirty="0"/>
              <a:t>形式去总结，百度元搜索所使用的</a:t>
            </a:r>
            <a:r>
              <a:rPr lang="en-US" altLang="zh-CN" dirty="0" err="1"/>
              <a:t>url</a:t>
            </a:r>
            <a:r>
              <a:rPr lang="zh-CN" altLang="zh-CN" dirty="0"/>
              <a:t>。</a:t>
            </a:r>
            <a:endParaRPr lang="en-US" altLang="zh-CN" dirty="0"/>
          </a:p>
          <a:p>
            <a:r>
              <a:rPr lang="en-US" altLang="zh-CN" dirty="0"/>
              <a:t>Google</a:t>
            </a:r>
          </a:p>
          <a:p>
            <a:pPr lvl="1"/>
            <a:r>
              <a:rPr lang="zh-CN" altLang="zh-CN" dirty="0"/>
              <a:t>提供了强大的</a:t>
            </a:r>
            <a:r>
              <a:rPr lang="en-US" altLang="zh-CN" dirty="0"/>
              <a:t>API</a:t>
            </a:r>
            <a:r>
              <a:rPr lang="zh-CN" altLang="zh-CN" dirty="0"/>
              <a:t>支持元搜索</a:t>
            </a:r>
            <a:endParaRPr lang="en-US" altLang="zh-CN" dirty="0"/>
          </a:p>
          <a:p>
            <a:pPr lvl="1"/>
            <a:r>
              <a:rPr lang="en-US" altLang="zh-CN" dirty="0"/>
              <a:t>https://developers.google.com/web-search</a:t>
            </a:r>
          </a:p>
          <a:p>
            <a:r>
              <a:rPr lang="en-US" altLang="zh-CN" dirty="0"/>
              <a:t>Yahoo</a:t>
            </a:r>
          </a:p>
          <a:p>
            <a:pPr lvl="1"/>
            <a:r>
              <a:rPr lang="zh-CN" altLang="zh-CN" dirty="0"/>
              <a:t>提供的</a:t>
            </a:r>
            <a:r>
              <a:rPr lang="en-US" altLang="zh-CN" dirty="0"/>
              <a:t>API</a:t>
            </a:r>
            <a:r>
              <a:rPr lang="zh-CN" altLang="zh-CN" dirty="0"/>
              <a:t>在</a:t>
            </a:r>
            <a:r>
              <a:rPr lang="en-US" altLang="zh-CN" dirty="0"/>
              <a:t>2011</a:t>
            </a:r>
            <a:r>
              <a:rPr lang="zh-CN" altLang="zh-CN" dirty="0"/>
              <a:t>年就已经不再免费使用了</a:t>
            </a:r>
            <a:endParaRPr lang="en-US" altLang="zh-CN" dirty="0"/>
          </a:p>
          <a:p>
            <a:r>
              <a:rPr lang="en-US" altLang="zh-CN" dirty="0"/>
              <a:t>Bing</a:t>
            </a:r>
          </a:p>
          <a:p>
            <a:pPr lvl="1"/>
            <a:r>
              <a:rPr lang="zh-CN" altLang="zh-CN" dirty="0"/>
              <a:t>提供的</a:t>
            </a:r>
            <a:r>
              <a:rPr lang="en-US" altLang="zh-CN" dirty="0"/>
              <a:t>Web Search API</a:t>
            </a:r>
          </a:p>
          <a:p>
            <a:pPr lvl="1"/>
            <a:r>
              <a:rPr lang="en-US" altLang="zh-CN" u="sng" dirty="0">
                <a:hlinkClick r:id="rId2"/>
              </a:rPr>
              <a:t>http://msdn.microsoft.com/en-us/library/dd900818.aspx</a:t>
            </a:r>
            <a:endParaRPr lang="en-US" altLang="zh-CN" dirty="0"/>
          </a:p>
          <a:p>
            <a:endParaRPr lang="zh-CN" altLang="en-US" dirty="0"/>
          </a:p>
        </p:txBody>
      </p:sp>
    </p:spTree>
    <p:extLst>
      <p:ext uri="{BB962C8B-B14F-4D97-AF65-F5344CB8AC3E}">
        <p14:creationId xmlns:p14="http://schemas.microsoft.com/office/powerpoint/2010/main" val="3012825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928992"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8780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应用</a:t>
            </a:r>
            <a:endParaRPr lang="en-US" altLang="zh-CN" dirty="0"/>
          </a:p>
          <a:p>
            <a:pPr lvl="1"/>
            <a:r>
              <a:rPr lang="zh-CN" altLang="en-US" dirty="0"/>
              <a:t>结果合并</a:t>
            </a:r>
            <a:endParaRPr lang="en-US" altLang="zh-CN" dirty="0"/>
          </a:p>
          <a:p>
            <a:pPr lvl="1"/>
            <a:r>
              <a:rPr lang="zh-CN" altLang="en-US" dirty="0"/>
              <a:t>结果筛选，处理</a:t>
            </a:r>
            <a:endParaRPr lang="en-US" altLang="zh-CN" dirty="0"/>
          </a:p>
          <a:p>
            <a:r>
              <a:rPr lang="zh-CN" altLang="en-US" dirty="0"/>
              <a:t>问题</a:t>
            </a:r>
            <a:endParaRPr lang="en-US" altLang="zh-CN" dirty="0"/>
          </a:p>
          <a:p>
            <a:pPr lvl="1"/>
            <a:r>
              <a:rPr lang="en-US" altLang="zh-CN" dirty="0"/>
              <a:t>IP</a:t>
            </a:r>
            <a:r>
              <a:rPr lang="zh-CN" altLang="zh-CN" dirty="0"/>
              <a:t>屏蔽</a:t>
            </a:r>
            <a:endParaRPr lang="en-US" altLang="zh-CN" dirty="0"/>
          </a:p>
          <a:p>
            <a:pPr lvl="2"/>
            <a:r>
              <a:rPr lang="zh-CN" altLang="en-US" dirty="0"/>
              <a:t>百度</a:t>
            </a:r>
            <a:endParaRPr lang="en-US" altLang="zh-CN" dirty="0"/>
          </a:p>
          <a:p>
            <a:pPr lvl="1"/>
            <a:r>
              <a:rPr lang="zh-CN" altLang="en-US" dirty="0"/>
              <a:t>用户交互 </a:t>
            </a:r>
            <a:endParaRPr lang="en-US" altLang="zh-CN" dirty="0"/>
          </a:p>
          <a:p>
            <a:pPr lvl="2"/>
            <a:r>
              <a:rPr lang="en-US" altLang="zh-CN" dirty="0"/>
              <a:t>Google</a:t>
            </a:r>
          </a:p>
          <a:p>
            <a:pPr lvl="1"/>
            <a:endParaRPr lang="zh-CN" altLang="en-US" dirty="0"/>
          </a:p>
        </p:txBody>
      </p:sp>
    </p:spTree>
    <p:extLst>
      <p:ext uri="{BB962C8B-B14F-4D97-AF65-F5344CB8AC3E}">
        <p14:creationId xmlns:p14="http://schemas.microsoft.com/office/powerpoint/2010/main" val="2839538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2-1.py</a:t>
            </a:r>
            <a:endParaRPr lang="zh-CN" altLang="en-US" dirty="0"/>
          </a:p>
        </p:txBody>
      </p:sp>
      <p:sp>
        <p:nvSpPr>
          <p:cNvPr id="3" name="内容占位符 2"/>
          <p:cNvSpPr>
            <a:spLocks noGrp="1"/>
          </p:cNvSpPr>
          <p:nvPr>
            <p:ph idx="1"/>
          </p:nvPr>
        </p:nvSpPr>
        <p:spPr>
          <a:xfrm>
            <a:off x="428596" y="1857364"/>
            <a:ext cx="8229600" cy="4525963"/>
          </a:xfrm>
        </p:spPr>
        <p:txBody>
          <a:bodyPr>
            <a:normAutofit fontScale="77500" lnSpcReduction="20000"/>
          </a:bodyPr>
          <a:lstStyle/>
          <a:p>
            <a:pPr>
              <a:buNone/>
            </a:pPr>
            <a:r>
              <a:rPr lang="en-US" altLang="zh-CN" sz="2600" b="1" dirty="0"/>
              <a:t>import  re</a:t>
            </a:r>
          </a:p>
          <a:p>
            <a:pPr>
              <a:buNone/>
            </a:pPr>
            <a:r>
              <a:rPr lang="en-US" altLang="zh-CN" sz="2600" b="1" dirty="0"/>
              <a:t>r2=</a:t>
            </a:r>
            <a:r>
              <a:rPr lang="en-US" altLang="zh-CN" sz="2600" b="1" dirty="0" err="1"/>
              <a:t>re.compile</a:t>
            </a:r>
            <a:r>
              <a:rPr lang="en-US" altLang="zh-CN" sz="2600" b="1" dirty="0"/>
              <a:t>('</a:t>
            </a:r>
            <a:r>
              <a:rPr lang="en-US" altLang="zh-CN" sz="2600" b="1" dirty="0" err="1"/>
              <a:t>World$',re.I</a:t>
            </a:r>
            <a:r>
              <a:rPr lang="en-US" altLang="zh-CN" sz="2600" b="1" dirty="0"/>
              <a:t>)</a:t>
            </a:r>
          </a:p>
          <a:p>
            <a:pPr>
              <a:buNone/>
            </a:pPr>
            <a:r>
              <a:rPr lang="en-US" altLang="zh-CN" sz="2600" b="1" dirty="0"/>
              <a:t>if r2.search('</a:t>
            </a:r>
            <a:r>
              <a:rPr lang="en-US" altLang="zh-CN" sz="2600" b="1" dirty="0" err="1"/>
              <a:t>helloworld</a:t>
            </a:r>
            <a:r>
              <a:rPr lang="en-US" altLang="zh-CN" sz="2600" b="1" dirty="0"/>
              <a:t>\n'):</a:t>
            </a:r>
          </a:p>
          <a:p>
            <a:pPr>
              <a:buNone/>
            </a:pPr>
            <a:r>
              <a:rPr lang="en-US" altLang="zh-CN" sz="2600" b="1" dirty="0"/>
              <a:t>	print("search succeeds ")</a:t>
            </a:r>
          </a:p>
          <a:p>
            <a:pPr>
              <a:buNone/>
            </a:pPr>
            <a:r>
              <a:rPr lang="en-US" altLang="zh-CN" sz="2600" b="1" dirty="0"/>
              <a:t>else:</a:t>
            </a:r>
          </a:p>
          <a:p>
            <a:pPr>
              <a:buNone/>
            </a:pPr>
            <a:r>
              <a:rPr lang="en-US" altLang="zh-CN" sz="2600" b="1" dirty="0"/>
              <a:t>    print("search fails ")</a:t>
            </a:r>
          </a:p>
          <a:p>
            <a:r>
              <a:rPr lang="en-US" altLang="zh-CN" b="1" dirty="0" err="1"/>
              <a:t>re.compile</a:t>
            </a:r>
            <a:r>
              <a:rPr lang="en-US" altLang="zh-CN" dirty="0"/>
              <a:t> ()</a:t>
            </a:r>
            <a:r>
              <a:rPr lang="zh-CN" altLang="en-US" dirty="0"/>
              <a:t>方法</a:t>
            </a:r>
            <a:endParaRPr lang="en-US" altLang="zh-CN" b="1" dirty="0"/>
          </a:p>
          <a:p>
            <a:pPr lvl="1"/>
            <a:r>
              <a:rPr lang="en-US" altLang="zh-CN" dirty="0" err="1"/>
              <a:t>re.I</a:t>
            </a:r>
            <a:r>
              <a:rPr lang="en-US" altLang="zh-CN" dirty="0"/>
              <a:t> </a:t>
            </a:r>
            <a:r>
              <a:rPr lang="zh-CN" altLang="en-US" dirty="0"/>
              <a:t>忽略大小写</a:t>
            </a:r>
            <a:endParaRPr lang="en-US" altLang="zh-CN" dirty="0"/>
          </a:p>
          <a:p>
            <a:r>
              <a:rPr lang="en-US" altLang="zh-CN" dirty="0">
                <a:solidFill>
                  <a:srgbClr val="FF0000"/>
                </a:solidFill>
              </a:rPr>
              <a:t>r2</a:t>
            </a:r>
            <a:r>
              <a:rPr lang="en-US" altLang="zh-CN" dirty="0"/>
              <a:t>.search()</a:t>
            </a:r>
            <a:r>
              <a:rPr lang="zh-CN" altLang="en-US" dirty="0"/>
              <a:t>方法</a:t>
            </a:r>
            <a:endParaRPr lang="en-US" altLang="zh-CN" dirty="0"/>
          </a:p>
          <a:p>
            <a:pPr lvl="1"/>
            <a:r>
              <a:rPr lang="zh-CN" altLang="en-US" dirty="0"/>
              <a:t>扫描字符串以查找正则表达式模式产生匹配项的第一个位置 ，然后返回相应的</a:t>
            </a:r>
            <a:r>
              <a:rPr lang="en-US" altLang="zh-CN" dirty="0"/>
              <a:t>match</a:t>
            </a:r>
            <a:r>
              <a:rPr lang="zh-CN" altLang="en-US" dirty="0"/>
              <a:t>对象。</a:t>
            </a:r>
            <a:endParaRPr lang="en-US" altLang="zh-CN" dirty="0"/>
          </a:p>
          <a:p>
            <a:pPr lvl="1"/>
            <a:r>
              <a:rPr lang="en-US" altLang="zh-CN" dirty="0"/>
              <a:t>None</a:t>
            </a:r>
            <a:r>
              <a:rPr lang="zh-CN" altLang="en-US" dirty="0"/>
              <a:t>如果字符串中没有位置与模式匹配，则返回；否则返回</a:t>
            </a:r>
            <a:r>
              <a:rPr lang="en-US" altLang="zh-CN" dirty="0"/>
              <a:t>false</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3571868" y="142852"/>
            <a:ext cx="5200647" cy="296227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2-2.py</a:t>
            </a:r>
            <a:endParaRPr lang="zh-CN" altLang="en-US" dirty="0"/>
          </a:p>
        </p:txBody>
      </p:sp>
      <p:sp>
        <p:nvSpPr>
          <p:cNvPr id="3" name="内容占位符 2"/>
          <p:cNvSpPr>
            <a:spLocks noGrp="1"/>
          </p:cNvSpPr>
          <p:nvPr>
            <p:ph idx="1"/>
          </p:nvPr>
        </p:nvSpPr>
        <p:spPr>
          <a:xfrm>
            <a:off x="457200" y="1600200"/>
            <a:ext cx="8229600" cy="5114948"/>
          </a:xfrm>
        </p:spPr>
        <p:txBody>
          <a:bodyPr>
            <a:normAutofit fontScale="70000" lnSpcReduction="20000"/>
          </a:bodyPr>
          <a:lstStyle/>
          <a:p>
            <a:pPr>
              <a:buNone/>
            </a:pPr>
            <a:r>
              <a:rPr lang="en-US" altLang="zh-CN" b="1" dirty="0"/>
              <a:t>import re</a:t>
            </a:r>
          </a:p>
          <a:p>
            <a:pPr>
              <a:buNone/>
            </a:pPr>
            <a:r>
              <a:rPr lang="en-US" altLang="zh-CN" b="1" dirty="0"/>
              <a:t>line = "Cats are smarter than dogs"</a:t>
            </a:r>
          </a:p>
          <a:p>
            <a:pPr>
              <a:buNone/>
            </a:pPr>
            <a:r>
              <a:rPr lang="en-US" altLang="zh-CN" b="1" dirty="0" err="1"/>
              <a:t>searchObj</a:t>
            </a:r>
            <a:r>
              <a:rPr lang="en-US" altLang="zh-CN" b="1" dirty="0"/>
              <a:t> = </a:t>
            </a:r>
            <a:r>
              <a:rPr lang="en-US" altLang="zh-CN" b="1" dirty="0" err="1"/>
              <a:t>re.search</a:t>
            </a:r>
            <a:r>
              <a:rPr lang="en-US" altLang="zh-CN" b="1" dirty="0"/>
              <a:t>( r'(.*) are (.*?) .*', line, </a:t>
            </a:r>
            <a:r>
              <a:rPr lang="en-US" altLang="zh-CN" b="1" dirty="0" err="1"/>
              <a:t>re.M|re.I</a:t>
            </a:r>
            <a:r>
              <a:rPr lang="en-US" altLang="zh-CN" b="1" dirty="0"/>
              <a:t>)</a:t>
            </a:r>
          </a:p>
          <a:p>
            <a:pPr>
              <a:buNone/>
            </a:pPr>
            <a:r>
              <a:rPr lang="en-US" altLang="zh-CN" b="1" dirty="0"/>
              <a:t>if </a:t>
            </a:r>
            <a:r>
              <a:rPr lang="en-US" altLang="zh-CN" b="1" dirty="0" err="1"/>
              <a:t>searchObj</a:t>
            </a:r>
            <a:r>
              <a:rPr lang="en-US" altLang="zh-CN" b="1" dirty="0"/>
              <a:t>:</a:t>
            </a:r>
          </a:p>
          <a:p>
            <a:pPr>
              <a:buNone/>
            </a:pPr>
            <a:r>
              <a:rPr lang="en-US" altLang="zh-CN" b="1" dirty="0"/>
              <a:t>   print ("</a:t>
            </a:r>
            <a:r>
              <a:rPr lang="en-US" altLang="zh-CN" b="1" dirty="0" err="1"/>
              <a:t>searchObj.group</a:t>
            </a:r>
            <a:r>
              <a:rPr lang="en-US" altLang="zh-CN" b="1" dirty="0"/>
              <a:t>() : ", </a:t>
            </a:r>
            <a:r>
              <a:rPr lang="en-US" altLang="zh-CN" b="1" dirty="0" err="1"/>
              <a:t>searchObj.group</a:t>
            </a:r>
            <a:r>
              <a:rPr lang="en-US" altLang="zh-CN" b="1" dirty="0"/>
              <a:t>())</a:t>
            </a:r>
          </a:p>
          <a:p>
            <a:pPr>
              <a:buNone/>
            </a:pPr>
            <a:r>
              <a:rPr lang="en-US" altLang="zh-CN" b="1" dirty="0"/>
              <a:t>   print ("</a:t>
            </a:r>
            <a:r>
              <a:rPr lang="en-US" altLang="zh-CN" b="1" dirty="0" err="1"/>
              <a:t>searchObj.group</a:t>
            </a:r>
            <a:r>
              <a:rPr lang="en-US" altLang="zh-CN" b="1" dirty="0"/>
              <a:t>(1) : ", </a:t>
            </a:r>
            <a:r>
              <a:rPr lang="en-US" altLang="zh-CN" b="1" dirty="0" err="1"/>
              <a:t>searchObj.group</a:t>
            </a:r>
            <a:r>
              <a:rPr lang="en-US" altLang="zh-CN" b="1" dirty="0"/>
              <a:t>(1))</a:t>
            </a:r>
          </a:p>
          <a:p>
            <a:pPr>
              <a:buNone/>
            </a:pPr>
            <a:r>
              <a:rPr lang="en-US" altLang="zh-CN" b="1" dirty="0"/>
              <a:t>   print ("</a:t>
            </a:r>
            <a:r>
              <a:rPr lang="en-US" altLang="zh-CN" b="1" dirty="0" err="1"/>
              <a:t>searchObj.group</a:t>
            </a:r>
            <a:r>
              <a:rPr lang="en-US" altLang="zh-CN" b="1" dirty="0"/>
              <a:t>(2) : ", </a:t>
            </a:r>
            <a:r>
              <a:rPr lang="en-US" altLang="zh-CN" b="1" dirty="0" err="1"/>
              <a:t>searchObj.group</a:t>
            </a:r>
            <a:r>
              <a:rPr lang="en-US" altLang="zh-CN" b="1" dirty="0"/>
              <a:t>(2))</a:t>
            </a:r>
          </a:p>
          <a:p>
            <a:pPr>
              <a:buNone/>
            </a:pPr>
            <a:r>
              <a:rPr lang="en-US" altLang="zh-CN" b="1" dirty="0"/>
              <a:t>else:</a:t>
            </a:r>
          </a:p>
          <a:p>
            <a:pPr>
              <a:buNone/>
            </a:pPr>
            <a:r>
              <a:rPr lang="en-US" altLang="zh-CN" b="1" dirty="0"/>
              <a:t>   print ("Nothing found!!")</a:t>
            </a:r>
          </a:p>
          <a:p>
            <a:r>
              <a:rPr lang="en-US" altLang="zh-CN" b="1" dirty="0" err="1"/>
              <a:t>re.compile</a:t>
            </a:r>
            <a:r>
              <a:rPr lang="en-US" altLang="zh-CN" dirty="0"/>
              <a:t> ()</a:t>
            </a:r>
            <a:r>
              <a:rPr lang="zh-CN" altLang="en-US" dirty="0"/>
              <a:t>方法</a:t>
            </a:r>
            <a:endParaRPr lang="en-US" altLang="zh-CN" dirty="0"/>
          </a:p>
          <a:p>
            <a:pPr lvl="1"/>
            <a:r>
              <a:rPr lang="en-US" altLang="zh-CN" b="1" dirty="0"/>
              <a:t>r'(.*) are (.*?) .*‘ </a:t>
            </a:r>
          </a:p>
          <a:p>
            <a:pPr lvl="2"/>
            <a:r>
              <a:rPr lang="en-US" altLang="zh-CN" dirty="0"/>
              <a:t>+ </a:t>
            </a:r>
            <a:r>
              <a:rPr lang="zh-CN" altLang="en-US" dirty="0"/>
              <a:t>匹配一个或者多个</a:t>
            </a:r>
            <a:endParaRPr lang="en-US" altLang="zh-CN" dirty="0"/>
          </a:p>
          <a:p>
            <a:pPr lvl="2"/>
            <a:r>
              <a:rPr lang="en-US" altLang="zh-CN" dirty="0"/>
              <a:t>()  </a:t>
            </a:r>
            <a:r>
              <a:rPr lang="zh-CN" altLang="en-US" dirty="0"/>
              <a:t>匹配括号内的表达式，也表示一个组</a:t>
            </a:r>
            <a:endParaRPr lang="en-US" altLang="zh-CN" dirty="0"/>
          </a:p>
          <a:p>
            <a:pPr lvl="2"/>
            <a:r>
              <a:rPr lang="zh-CN" altLang="en-US" dirty="0"/>
              <a:t>* 号代表字符可以不出现，也可以出现一次或者多次</a:t>
            </a:r>
            <a:endParaRPr lang="en-US" altLang="zh-CN" dirty="0"/>
          </a:p>
          <a:p>
            <a:pPr lvl="2"/>
            <a:r>
              <a:rPr lang="en-US" altLang="zh-CN" dirty="0"/>
              <a:t>? </a:t>
            </a:r>
            <a:r>
              <a:rPr lang="zh-CN" altLang="en-US" dirty="0"/>
              <a:t>问号代表前面的字符最多只可以出现一次（</a:t>
            </a:r>
            <a:r>
              <a:rPr lang="en-US" altLang="zh-CN" dirty="0"/>
              <a:t>0</a:t>
            </a:r>
            <a:r>
              <a:rPr lang="zh-CN" altLang="en-US" dirty="0"/>
              <a:t>次、或</a:t>
            </a:r>
            <a:r>
              <a:rPr lang="en-US" altLang="zh-CN" dirty="0"/>
              <a:t>1</a:t>
            </a:r>
            <a:r>
              <a:rPr lang="zh-CN" altLang="en-US" dirty="0"/>
              <a:t>次）</a:t>
            </a:r>
            <a:endParaRPr lang="en-US" altLang="zh-CN" dirty="0"/>
          </a:p>
          <a:p>
            <a:pPr lvl="1"/>
            <a:r>
              <a:rPr lang="en-US" altLang="zh-CN" dirty="0" err="1"/>
              <a:t>re.I</a:t>
            </a:r>
            <a:r>
              <a:rPr lang="en-US" altLang="zh-CN" dirty="0"/>
              <a:t> </a:t>
            </a:r>
            <a:r>
              <a:rPr lang="zh-CN" altLang="en-US" dirty="0"/>
              <a:t>忽略大小写，</a:t>
            </a:r>
            <a:r>
              <a:rPr lang="en-US" b="1" dirty="0" err="1"/>
              <a:t>re.M</a:t>
            </a:r>
            <a:r>
              <a:rPr lang="en-US" dirty="0"/>
              <a:t> </a:t>
            </a:r>
            <a:r>
              <a:rPr lang="zh-CN" altLang="en-US" dirty="0"/>
              <a:t>多行模式</a:t>
            </a:r>
            <a:endParaRPr lang="en-US" altLang="zh-CN" dirty="0"/>
          </a:p>
        </p:txBody>
      </p:sp>
      <p:pic>
        <p:nvPicPr>
          <p:cNvPr id="2051" name="Picture 3"/>
          <p:cNvPicPr>
            <a:picLocks noChangeAspect="1" noChangeArrowheads="1"/>
          </p:cNvPicPr>
          <p:nvPr/>
        </p:nvPicPr>
        <p:blipFill>
          <a:blip r:embed="rId2"/>
          <a:srcRect/>
          <a:stretch>
            <a:fillRect/>
          </a:stretch>
        </p:blipFill>
        <p:spPr bwMode="auto">
          <a:xfrm>
            <a:off x="2571736" y="214290"/>
            <a:ext cx="6000792" cy="160427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2-3.py</a:t>
            </a:r>
            <a:endParaRPr lang="zh-CN" altLang="en-US" dirty="0"/>
          </a:p>
        </p:txBody>
      </p:sp>
      <p:sp>
        <p:nvSpPr>
          <p:cNvPr id="3" name="内容占位符 2"/>
          <p:cNvSpPr>
            <a:spLocks noGrp="1"/>
          </p:cNvSpPr>
          <p:nvPr>
            <p:ph idx="1"/>
          </p:nvPr>
        </p:nvSpPr>
        <p:spPr/>
        <p:txBody>
          <a:bodyPr>
            <a:normAutofit/>
          </a:bodyPr>
          <a:lstStyle/>
          <a:p>
            <a:pPr>
              <a:buNone/>
            </a:pPr>
            <a:r>
              <a:rPr lang="en-US" altLang="zh-CN" sz="2000" dirty="0"/>
              <a:t>import re</a:t>
            </a:r>
          </a:p>
          <a:p>
            <a:pPr>
              <a:buNone/>
            </a:pPr>
            <a:r>
              <a:rPr lang="en-US" altLang="zh-CN" sz="2000" dirty="0"/>
              <a:t>pattern = </a:t>
            </a:r>
            <a:r>
              <a:rPr lang="en-US" altLang="zh-CN" sz="2000" dirty="0" err="1"/>
              <a:t>re.compile</a:t>
            </a:r>
            <a:r>
              <a:rPr lang="en-US" altLang="zh-CN" sz="2000" dirty="0"/>
              <a:t>(r‘\d+’)   # </a:t>
            </a:r>
            <a:r>
              <a:rPr lang="zh-CN" altLang="en-US" sz="2000" dirty="0"/>
              <a:t>查找多个数字</a:t>
            </a:r>
          </a:p>
          <a:p>
            <a:pPr>
              <a:buNone/>
            </a:pPr>
            <a:r>
              <a:rPr lang="en-US" altLang="zh-CN" sz="2000" dirty="0"/>
              <a:t>result1 = </a:t>
            </a:r>
            <a:r>
              <a:rPr lang="en-US" altLang="zh-CN" sz="2000" dirty="0" err="1"/>
              <a:t>pattern.findall</a:t>
            </a:r>
            <a:r>
              <a:rPr lang="en-US" altLang="zh-CN" sz="2000" dirty="0"/>
              <a:t>('</a:t>
            </a:r>
            <a:r>
              <a:rPr lang="en-US" altLang="zh-CN" sz="2000" dirty="0" err="1"/>
              <a:t>runoob</a:t>
            </a:r>
            <a:r>
              <a:rPr lang="en-US" altLang="zh-CN" sz="2000" dirty="0"/>
              <a:t> 123 </a:t>
            </a:r>
            <a:r>
              <a:rPr lang="en-US" altLang="zh-CN" sz="2000" dirty="0" err="1"/>
              <a:t>google</a:t>
            </a:r>
            <a:r>
              <a:rPr lang="en-US" altLang="zh-CN" sz="2000" dirty="0"/>
              <a:t> 456')</a:t>
            </a:r>
          </a:p>
          <a:p>
            <a:pPr>
              <a:buNone/>
            </a:pPr>
            <a:r>
              <a:rPr lang="en-US" altLang="zh-CN" sz="2000" dirty="0"/>
              <a:t>result2 = </a:t>
            </a:r>
            <a:r>
              <a:rPr lang="en-US" altLang="zh-CN" sz="2000" dirty="0" err="1"/>
              <a:t>pattern.findall</a:t>
            </a:r>
            <a:r>
              <a:rPr lang="en-US" altLang="zh-CN" sz="2000" dirty="0"/>
              <a:t>('run88oob123google456', 0, 10)</a:t>
            </a:r>
          </a:p>
          <a:p>
            <a:pPr>
              <a:buNone/>
            </a:pPr>
            <a:r>
              <a:rPr lang="en-US" altLang="zh-CN" sz="2000" dirty="0"/>
              <a:t>print(result1)</a:t>
            </a:r>
          </a:p>
          <a:p>
            <a:pPr>
              <a:buNone/>
            </a:pPr>
            <a:r>
              <a:rPr lang="en-US" altLang="zh-CN" sz="2000" dirty="0"/>
              <a:t>print(result2)</a:t>
            </a:r>
            <a:endParaRPr lang="zh-CN" altLang="en-US" sz="2000" dirty="0"/>
          </a:p>
        </p:txBody>
      </p:sp>
      <p:pic>
        <p:nvPicPr>
          <p:cNvPr id="3074" name="Picture 2"/>
          <p:cNvPicPr>
            <a:picLocks noChangeAspect="1" noChangeArrowheads="1"/>
          </p:cNvPicPr>
          <p:nvPr/>
        </p:nvPicPr>
        <p:blipFill>
          <a:blip r:embed="rId2"/>
          <a:srcRect/>
          <a:stretch>
            <a:fillRect/>
          </a:stretch>
        </p:blipFill>
        <p:spPr bwMode="auto">
          <a:xfrm>
            <a:off x="1428728" y="4143380"/>
            <a:ext cx="5629275" cy="157163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idx="4294967295"/>
          </p:nvPr>
        </p:nvSpPr>
        <p:spPr/>
        <p:txBody>
          <a:bodyPr/>
          <a:lstStyle/>
          <a:p>
            <a:r>
              <a:rPr lang="en-US" altLang="zh-CN" dirty="0"/>
              <a:t>1.3 </a:t>
            </a:r>
            <a:r>
              <a:rPr lang="zh-CN" altLang="en-US" dirty="0"/>
              <a:t>基于正则表达式的信息提取</a:t>
            </a:r>
          </a:p>
        </p:txBody>
      </p:sp>
      <p:sp>
        <p:nvSpPr>
          <p:cNvPr id="52226" name="内容占位符 2"/>
          <p:cNvSpPr>
            <a:spLocks noGrp="1"/>
          </p:cNvSpPr>
          <p:nvPr>
            <p:ph idx="4294967295"/>
          </p:nvPr>
        </p:nvSpPr>
        <p:spPr>
          <a:xfrm>
            <a:off x="642910" y="1716832"/>
            <a:ext cx="8229600" cy="5141168"/>
          </a:xfrm>
        </p:spPr>
        <p:txBody>
          <a:bodyPr>
            <a:normAutofit/>
          </a:bodyPr>
          <a:lstStyle/>
          <a:p>
            <a:pPr>
              <a:lnSpc>
                <a:spcPct val="80000"/>
              </a:lnSpc>
              <a:buNone/>
            </a:pPr>
            <a:r>
              <a:rPr lang="zh-CN" altLang="en-US" sz="4000" dirty="0"/>
              <a:t>通用型爬虫：</a:t>
            </a:r>
            <a:r>
              <a:rPr lang="zh-CN" altLang="en-US" dirty="0"/>
              <a:t>搜索引擎爬虫</a:t>
            </a:r>
            <a:endParaRPr lang="en-US" altLang="zh-CN" dirty="0"/>
          </a:p>
          <a:p>
            <a:pPr>
              <a:lnSpc>
                <a:spcPct val="80000"/>
              </a:lnSpc>
              <a:buNone/>
            </a:pPr>
            <a:endParaRPr lang="en-US" altLang="zh-CN" sz="2700" dirty="0"/>
          </a:p>
          <a:p>
            <a:pPr>
              <a:lnSpc>
                <a:spcPct val="80000"/>
              </a:lnSpc>
            </a:pPr>
            <a:r>
              <a:rPr lang="en-US" altLang="zh-CN" sz="2700" dirty="0"/>
              <a:t>1</a:t>
            </a:r>
            <a:r>
              <a:rPr lang="zh-CN" altLang="en-US" sz="2700" dirty="0"/>
              <a:t>）</a:t>
            </a:r>
            <a:r>
              <a:rPr lang="zh-CN" altLang="en-US" dirty="0"/>
              <a:t>在获取数据前应尽量去除无用部分。</a:t>
            </a:r>
          </a:p>
          <a:p>
            <a:pPr lvl="1"/>
            <a:r>
              <a:rPr lang="zh-CN" altLang="en-US" dirty="0"/>
              <a:t>匹配出标签块后将其替换为空字符串，</a:t>
            </a:r>
          </a:p>
          <a:p>
            <a:pPr lvl="2">
              <a:lnSpc>
                <a:spcPct val="80000"/>
              </a:lnSpc>
            </a:pPr>
            <a:r>
              <a:rPr lang="zh-CN" altLang="en-US" dirty="0"/>
              <a:t>注释块 </a:t>
            </a:r>
            <a:r>
              <a:rPr lang="en-US" altLang="zh-CN" dirty="0"/>
              <a:t>&lt;!--.*?--&gt;</a:t>
            </a:r>
          </a:p>
          <a:p>
            <a:pPr lvl="2">
              <a:lnSpc>
                <a:spcPct val="80000"/>
              </a:lnSpc>
            </a:pPr>
            <a:r>
              <a:rPr lang="en-US" altLang="zh-CN" dirty="0"/>
              <a:t>Style</a:t>
            </a:r>
            <a:r>
              <a:rPr lang="zh-CN" altLang="en-US" dirty="0"/>
              <a:t>块 </a:t>
            </a:r>
            <a:r>
              <a:rPr lang="en-US" altLang="zh-CN" dirty="0"/>
              <a:t>&lt;style[^&gt;]*&gt;.*?&lt;/style&gt;</a:t>
            </a:r>
          </a:p>
          <a:p>
            <a:pPr lvl="2">
              <a:lnSpc>
                <a:spcPct val="80000"/>
              </a:lnSpc>
            </a:pPr>
            <a:r>
              <a:rPr lang="en-US" altLang="zh-CN" dirty="0"/>
              <a:t>Script</a:t>
            </a:r>
            <a:r>
              <a:rPr lang="zh-CN" altLang="en-US" dirty="0"/>
              <a:t>块 </a:t>
            </a:r>
            <a:r>
              <a:rPr lang="en-US" altLang="zh-CN" dirty="0"/>
              <a:t>&lt;script[^&gt;]*&gt;.*?&lt;/script&gt;</a:t>
            </a:r>
            <a:endParaRPr lang="en-US" altLang="zh-CN" sz="3000" dirty="0"/>
          </a:p>
        </p:txBody>
      </p:sp>
    </p:spTree>
    <p:extLst>
      <p:ext uri="{BB962C8B-B14F-4D97-AF65-F5344CB8AC3E}">
        <p14:creationId xmlns:p14="http://schemas.microsoft.com/office/powerpoint/2010/main" val="52674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80000"/>
              </a:lnSpc>
            </a:pPr>
            <a:r>
              <a:rPr lang="en-US" altLang="zh-CN" sz="3000" dirty="0"/>
              <a:t>2</a:t>
            </a:r>
            <a:r>
              <a:rPr lang="zh-CN" altLang="en-US" sz="3000" dirty="0"/>
              <a:t>）提取网页内的链接：</a:t>
            </a:r>
            <a:endParaRPr lang="en-US" altLang="zh-CN" sz="3000" dirty="0"/>
          </a:p>
          <a:p>
            <a:pPr lvl="1">
              <a:lnSpc>
                <a:spcPct val="80000"/>
              </a:lnSpc>
            </a:pPr>
            <a:r>
              <a:rPr lang="zh-CN" altLang="en-US" sz="2600" dirty="0"/>
              <a:t>首先从网页源代码中提取出链接块，之后从提取出的链接块中提取出地址属性，并将其返回。</a:t>
            </a:r>
            <a:endParaRPr lang="en-US" altLang="zh-CN" sz="2600" dirty="0"/>
          </a:p>
          <a:p>
            <a:pPr lvl="1">
              <a:lnSpc>
                <a:spcPct val="80000"/>
              </a:lnSpc>
            </a:pPr>
            <a:r>
              <a:rPr lang="zh-CN" altLang="en-US" sz="2600" dirty="0"/>
              <a:t>返回的链接将交给爬取调度程序筛选爬取。</a:t>
            </a:r>
            <a:endParaRPr lang="zh-CN" altLang="en-US" sz="3000" dirty="0"/>
          </a:p>
          <a:p>
            <a:pPr lvl="1">
              <a:lnSpc>
                <a:spcPct val="80000"/>
              </a:lnSpc>
            </a:pPr>
            <a:r>
              <a:rPr lang="zh-CN" altLang="en-US" sz="2600" dirty="0"/>
              <a:t>提取链接块和地址属性：</a:t>
            </a:r>
          </a:p>
          <a:p>
            <a:pPr lvl="2">
              <a:lnSpc>
                <a:spcPct val="80000"/>
              </a:lnSpc>
            </a:pPr>
            <a:r>
              <a:rPr lang="en-US" altLang="zh-CN" sz="2200" dirty="0"/>
              <a:t>&lt;(?:</a:t>
            </a:r>
            <a:r>
              <a:rPr lang="en-US" altLang="zh-CN" sz="2200" dirty="0" err="1"/>
              <a:t>a|area</a:t>
            </a:r>
            <a:r>
              <a:rPr lang="en-US" altLang="zh-CN" sz="2200" dirty="0"/>
              <a:t>)\s+([^&gt;]+)(?=(?:&gt;|/))</a:t>
            </a:r>
            <a:endParaRPr lang="zh-CN" altLang="en-US" sz="2200" dirty="0"/>
          </a:p>
          <a:p>
            <a:pPr lvl="1">
              <a:lnSpc>
                <a:spcPct val="80000"/>
              </a:lnSpc>
            </a:pPr>
            <a:r>
              <a:rPr lang="zh-CN" altLang="en-US" sz="2600" dirty="0"/>
              <a:t>匹配链接块中的地址属性</a:t>
            </a:r>
            <a:endParaRPr lang="en-US" altLang="zh-CN" sz="2600" dirty="0"/>
          </a:p>
          <a:p>
            <a:pPr lvl="2">
              <a:lnSpc>
                <a:spcPct val="80000"/>
              </a:lnSpc>
            </a:pPr>
            <a:r>
              <a:rPr lang="en-US" altLang="zh-CN" sz="2200" dirty="0" err="1"/>
              <a:t>href</a:t>
            </a:r>
            <a:r>
              <a:rPr lang="en-US" altLang="zh-CN" sz="2200" dirty="0"/>
              <a:t>\\s*=\\s*(?:\"([^\"]*)\"|\'([^\']*)\'|([^\'\"&gt;\\s]+))</a:t>
            </a:r>
            <a:endParaRPr lang="en-US" altLang="zh-CN" sz="2700" dirty="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idx="4294967295"/>
          </p:nvPr>
        </p:nvSpPr>
        <p:spPr/>
        <p:txBody>
          <a:bodyPr/>
          <a:lstStyle/>
          <a:p>
            <a:endParaRPr lang="zh-CN" altLang="en-US" dirty="0"/>
          </a:p>
        </p:txBody>
      </p:sp>
      <p:sp>
        <p:nvSpPr>
          <p:cNvPr id="54274" name="内容占位符 2"/>
          <p:cNvSpPr>
            <a:spLocks noGrp="1"/>
          </p:cNvSpPr>
          <p:nvPr>
            <p:ph idx="4294967295"/>
          </p:nvPr>
        </p:nvSpPr>
        <p:spPr>
          <a:xfrm>
            <a:off x="457200" y="1600200"/>
            <a:ext cx="8229600" cy="4853136"/>
          </a:xfrm>
        </p:spPr>
        <p:txBody>
          <a:bodyPr>
            <a:normAutofit/>
          </a:bodyPr>
          <a:lstStyle/>
          <a:p>
            <a:r>
              <a:rPr lang="en-US" altLang="zh-CN" dirty="0"/>
              <a:t>3</a:t>
            </a:r>
            <a:r>
              <a:rPr lang="zh-CN" altLang="en-US" dirty="0"/>
              <a:t>）提取网页标题：</a:t>
            </a:r>
          </a:p>
          <a:p>
            <a:pPr lvl="1"/>
            <a:r>
              <a:rPr lang="zh-CN" altLang="en-US" dirty="0"/>
              <a:t>使用正则表达式</a:t>
            </a:r>
            <a:r>
              <a:rPr lang="en-US" altLang="zh-CN" dirty="0"/>
              <a:t>&lt;title[^&gt;]*&gt;(.*?)&lt;/title&gt;</a:t>
            </a:r>
            <a:r>
              <a:rPr lang="zh-CN" altLang="en-US" dirty="0"/>
              <a:t>匹配网页源代码中标题块</a:t>
            </a:r>
            <a:endParaRPr lang="en-US" altLang="zh-CN" dirty="0"/>
          </a:p>
          <a:p>
            <a:pPr>
              <a:lnSpc>
                <a:spcPct val="80000"/>
              </a:lnSpc>
            </a:pPr>
            <a:r>
              <a:rPr lang="en-US" altLang="zh-CN" dirty="0"/>
              <a:t>4</a:t>
            </a:r>
            <a:r>
              <a:rPr lang="zh-CN" altLang="en-US" dirty="0"/>
              <a:t>）提取网页内的文本：</a:t>
            </a:r>
          </a:p>
          <a:p>
            <a:pPr lvl="1">
              <a:lnSpc>
                <a:spcPct val="80000"/>
              </a:lnSpc>
            </a:pPr>
            <a:r>
              <a:rPr lang="zh-CN" altLang="en-US" sz="2100" dirty="0"/>
              <a:t>使用</a:t>
            </a:r>
            <a:r>
              <a:rPr lang="en-US" altLang="zh-CN" sz="2100" dirty="0"/>
              <a:t>&lt;[^&gt;/][^&gt;]*/&gt;</a:t>
            </a:r>
            <a:r>
              <a:rPr lang="zh-CN" altLang="en-US" sz="2100" dirty="0"/>
              <a:t>匹配一个封闭的内部不嵌套任何内容的标签</a:t>
            </a:r>
          </a:p>
          <a:p>
            <a:pPr lvl="1">
              <a:lnSpc>
                <a:spcPct val="80000"/>
              </a:lnSpc>
            </a:pPr>
            <a:r>
              <a:rPr lang="zh-CN" altLang="en-US" sz="2100" dirty="0"/>
              <a:t>使用</a:t>
            </a:r>
            <a:r>
              <a:rPr lang="en-US" altLang="zh-CN" sz="2100" dirty="0"/>
              <a:t>&lt;/?[^&gt;]*&gt;</a:t>
            </a:r>
            <a:r>
              <a:rPr lang="zh-CN" altLang="en-US" sz="2100" dirty="0"/>
              <a:t>匹配一个标签的开始部分或者结束部分</a:t>
            </a:r>
          </a:p>
          <a:p>
            <a:pPr lvl="1">
              <a:lnSpc>
                <a:spcPct val="80000"/>
              </a:lnSpc>
            </a:pPr>
            <a:r>
              <a:rPr lang="zh-CN" altLang="en-US" sz="2100" dirty="0"/>
              <a:t>具体的提取步骤：</a:t>
            </a:r>
          </a:p>
          <a:p>
            <a:pPr lvl="2">
              <a:lnSpc>
                <a:spcPct val="80000"/>
              </a:lnSpc>
            </a:pPr>
            <a:r>
              <a:rPr lang="zh-CN" altLang="en-US" dirty="0"/>
              <a:t>去除</a:t>
            </a:r>
            <a:r>
              <a:rPr lang="en-US" altLang="zh-CN" dirty="0"/>
              <a:t>HTML</a:t>
            </a:r>
            <a:r>
              <a:rPr lang="zh-CN" altLang="en-US" dirty="0"/>
              <a:t>代码中所有封闭标签；</a:t>
            </a:r>
          </a:p>
          <a:p>
            <a:pPr lvl="2">
              <a:lnSpc>
                <a:spcPct val="80000"/>
              </a:lnSpc>
            </a:pPr>
            <a:r>
              <a:rPr lang="zh-CN" altLang="en-US" dirty="0"/>
              <a:t>将代码使用第二个表达式分割为一组文本；</a:t>
            </a:r>
          </a:p>
          <a:p>
            <a:pPr lvl="2">
              <a:lnSpc>
                <a:spcPct val="80000"/>
              </a:lnSpc>
            </a:pPr>
            <a:r>
              <a:rPr lang="zh-CN" altLang="en-US" dirty="0"/>
              <a:t>将这组文本中的每个文本按换行符和大量空白分割为更多的文本。</a:t>
            </a:r>
          </a:p>
          <a:p>
            <a:pPr lvl="2">
              <a:lnSpc>
                <a:spcPct val="80000"/>
              </a:lnSpc>
            </a:pPr>
            <a:r>
              <a:rPr lang="zh-CN" altLang="en-US" dirty="0"/>
              <a:t>最后得到的这组文本即为网页内的文本部分。</a:t>
            </a:r>
          </a:p>
        </p:txBody>
      </p:sp>
    </p:spTree>
    <p:extLst>
      <p:ext uri="{BB962C8B-B14F-4D97-AF65-F5344CB8AC3E}">
        <p14:creationId xmlns:p14="http://schemas.microsoft.com/office/powerpoint/2010/main" val="268951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HTML</a:t>
            </a:r>
            <a:r>
              <a:rPr lang="zh-CN" altLang="en-US" dirty="0"/>
              <a:t>页面是半非结构化</a:t>
            </a:r>
            <a:endParaRPr lang="en-US" altLang="zh-CN" dirty="0"/>
          </a:p>
          <a:p>
            <a:pPr lvl="1"/>
            <a:r>
              <a:rPr lang="zh-CN" altLang="en-US" dirty="0"/>
              <a:t>内容</a:t>
            </a:r>
            <a:endParaRPr lang="en-US" altLang="zh-CN" dirty="0"/>
          </a:p>
          <a:p>
            <a:pPr lvl="2"/>
            <a:r>
              <a:rPr lang="zh-CN" altLang="en-US" dirty="0"/>
              <a:t>正文，导航信息，广告</a:t>
            </a:r>
            <a:r>
              <a:rPr lang="en-US" altLang="zh-CN" dirty="0"/>
              <a:t>…</a:t>
            </a:r>
          </a:p>
          <a:p>
            <a:pPr lvl="2"/>
            <a:r>
              <a:rPr lang="zh-CN" altLang="en-US" dirty="0">
                <a:ea typeface="宋体" charset="-122"/>
              </a:rPr>
              <a:t>很多数据来自于后台数据库</a:t>
            </a:r>
            <a:endParaRPr lang="en-US" altLang="zh-CN" dirty="0"/>
          </a:p>
          <a:p>
            <a:pPr lvl="1"/>
            <a:r>
              <a:rPr lang="zh-CN" altLang="en-US" dirty="0"/>
              <a:t>结构</a:t>
            </a:r>
            <a:endParaRPr lang="en-US" altLang="zh-CN" dirty="0"/>
          </a:p>
          <a:p>
            <a:pPr lvl="2"/>
            <a:r>
              <a:rPr lang="en-US" altLang="zh-CN" dirty="0"/>
              <a:t>HTML </a:t>
            </a:r>
            <a:r>
              <a:rPr lang="zh-CN" altLang="en-US" dirty="0"/>
              <a:t>标签</a:t>
            </a:r>
            <a:endParaRPr lang="en-US" altLang="zh-CN" dirty="0"/>
          </a:p>
          <a:p>
            <a:pPr lvl="2"/>
            <a:r>
              <a:rPr lang="zh-CN" altLang="en-US" dirty="0"/>
              <a:t>同一网站的网页一般具有相似的外观设计</a:t>
            </a:r>
            <a:endParaRPr lang="en-US" altLang="zh-CN" dirty="0"/>
          </a:p>
          <a:p>
            <a:pPr lvl="3"/>
            <a:r>
              <a:rPr lang="zh-CN" altLang="en-US" dirty="0"/>
              <a:t>模板</a:t>
            </a:r>
            <a:endParaRPr lang="en-US" altLang="zh-CN" dirty="0"/>
          </a:p>
          <a:p>
            <a:r>
              <a:rPr lang="zh-CN" altLang="en-US" dirty="0"/>
              <a:t>信息需求</a:t>
            </a:r>
            <a:r>
              <a:rPr lang="en-US" altLang="zh-CN" dirty="0">
                <a:sym typeface="Wingdings" panose="05000000000000000000" pitchFamily="2" charset="2"/>
              </a:rPr>
              <a:t> </a:t>
            </a:r>
            <a:r>
              <a:rPr lang="zh-CN" altLang="en-US" dirty="0">
                <a:sym typeface="Wingdings" panose="05000000000000000000" pitchFamily="2" charset="2"/>
              </a:rPr>
              <a:t>网页爬取</a:t>
            </a:r>
            <a:r>
              <a:rPr lang="en-US" altLang="zh-CN" dirty="0">
                <a:sym typeface="Wingdings" panose="05000000000000000000" pitchFamily="2" charset="2"/>
              </a:rPr>
              <a:t></a:t>
            </a:r>
            <a:r>
              <a:rPr lang="zh-CN" altLang="en-US" dirty="0">
                <a:sym typeface="Wingdings" panose="05000000000000000000" pitchFamily="2" charset="2"/>
              </a:rPr>
              <a:t>网页分析</a:t>
            </a:r>
            <a:endParaRPr lang="en-US" altLang="zh-CN" dirty="0">
              <a:sym typeface="Wingdings" panose="05000000000000000000" pitchFamily="2" charset="2"/>
            </a:endParaRPr>
          </a:p>
          <a:p>
            <a:pPr lvl="1"/>
            <a:r>
              <a:rPr lang="en-US" altLang="zh-CN" dirty="0">
                <a:sym typeface="Wingdings" panose="05000000000000000000" pitchFamily="2" charset="2"/>
              </a:rPr>
              <a:t>URL</a:t>
            </a:r>
          </a:p>
          <a:p>
            <a:endParaRPr lang="zh-CN" altLang="en-US" dirty="0"/>
          </a:p>
        </p:txBody>
      </p:sp>
    </p:spTree>
    <p:extLst>
      <p:ext uri="{BB962C8B-B14F-4D97-AF65-F5344CB8AC3E}">
        <p14:creationId xmlns:p14="http://schemas.microsoft.com/office/powerpoint/2010/main" val="2805485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789375"/>
            <a:ext cx="9144000" cy="192021"/>
          </a:xfrm>
          <a:prstGeom prst="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捕获5"/>
          <p:cNvPicPr>
            <a:picLocks noChangeAspect="1"/>
          </p:cNvPicPr>
          <p:nvPr/>
        </p:nvPicPr>
        <p:blipFill>
          <a:blip r:embed="rId2"/>
          <a:stretch>
            <a:fillRect/>
          </a:stretch>
        </p:blipFill>
        <p:spPr>
          <a:xfrm>
            <a:off x="1270" y="56727"/>
            <a:ext cx="8307070" cy="6725920"/>
          </a:xfrm>
          <a:prstGeom prst="rect">
            <a:avLst/>
          </a:prstGeom>
        </p:spPr>
      </p:pic>
      <p:sp>
        <p:nvSpPr>
          <p:cNvPr id="16" name="文本框 15"/>
          <p:cNvSpPr txBox="1"/>
          <p:nvPr/>
        </p:nvSpPr>
        <p:spPr>
          <a:xfrm>
            <a:off x="252096" y="1893147"/>
            <a:ext cx="917575" cy="1384995"/>
          </a:xfrm>
          <a:prstGeom prst="rect">
            <a:avLst/>
          </a:prstGeom>
          <a:solidFill>
            <a:srgbClr val="00B0F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800"/>
              <a:t>电影详情</a:t>
            </a:r>
          </a:p>
          <a:p>
            <a:r>
              <a:rPr lang="zh-CN" altLang="en-US" sz="2800"/>
              <a:t>页面</a:t>
            </a:r>
          </a:p>
        </p:txBody>
      </p:sp>
      <p:sp>
        <p:nvSpPr>
          <p:cNvPr id="160" name=" 160"/>
          <p:cNvSpPr/>
          <p:nvPr/>
        </p:nvSpPr>
        <p:spPr>
          <a:xfrm>
            <a:off x="899795" y="452967"/>
            <a:ext cx="935990" cy="144018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6" name="直接连接符 5"/>
          <p:cNvCxnSpPr/>
          <p:nvPr/>
        </p:nvCxnSpPr>
        <p:spPr>
          <a:xfrm>
            <a:off x="1095376" y="351367"/>
            <a:ext cx="2540635"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同心圆 6"/>
          <p:cNvSpPr/>
          <p:nvPr/>
        </p:nvSpPr>
        <p:spPr>
          <a:xfrm>
            <a:off x="5365116" y="5601547"/>
            <a:ext cx="1584325" cy="612140"/>
          </a:xfrm>
          <a:prstGeom prst="donut">
            <a:avLst>
              <a:gd name="adj" fmla="val 18158"/>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636011" y="6213687"/>
            <a:ext cx="1501775" cy="400110"/>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a:t>爬取的目标</a:t>
            </a:r>
          </a:p>
        </p:txBody>
      </p:sp>
      <p:sp>
        <p:nvSpPr>
          <p:cNvPr id="11" name="文本框 10"/>
          <p:cNvSpPr txBox="1"/>
          <p:nvPr/>
        </p:nvSpPr>
        <p:spPr>
          <a:xfrm>
            <a:off x="1651635" y="4826000"/>
            <a:ext cx="7426960" cy="584775"/>
          </a:xfrm>
          <a:prstGeom prst="rect">
            <a:avLst/>
          </a:prstGeom>
          <a:extLst>
            <a:ext uri="{909E8E84-426E-40DD-AFC4-6F175D3DCCD1}">
              <a14:hiddenFill xmlns:a14="http://schemas.microsoft.com/office/drawing/2010/main">
                <a:solidFill>
                  <a:srgbClr val="FF0000"/>
                </a:solidFill>
              </a14:hiddenFill>
            </a:ext>
          </a:extLst>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sz="1600"/>
              <a:t>thunder://QUFodHRwOi8vZGw0Mi44MHMuaW06OTIwLzE2MDUv546L54mM6LSx6LCN77ya5qC85p6X5pav5q+UL+eOi+eJjOi0seiwje+8muagvOael+aWr+avlF9iZC5tcDRaWg==</a:t>
            </a:r>
          </a:p>
        </p:txBody>
      </p:sp>
      <p:cxnSp>
        <p:nvCxnSpPr>
          <p:cNvPr id="12" name="直接箭头连接符 11"/>
          <p:cNvCxnSpPr>
            <a:stCxn id="10" idx="3"/>
            <a:endCxn id="7" idx="3"/>
          </p:cNvCxnSpPr>
          <p:nvPr/>
        </p:nvCxnSpPr>
        <p:spPr>
          <a:xfrm flipV="1">
            <a:off x="5137786" y="6124041"/>
            <a:ext cx="459349" cy="289701"/>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394584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51409"/>
            <a:ext cx="9144000" cy="7028901"/>
          </a:xfrm>
          <a:prstGeom prst="rect">
            <a:avLst/>
          </a:prstGeom>
          <a:solidFill>
            <a:schemeClr val="dk1">
              <a:alpha val="1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2" name="图片 11" descr="捕获7"/>
          <p:cNvPicPr>
            <a:picLocks noChangeAspect="1"/>
          </p:cNvPicPr>
          <p:nvPr/>
        </p:nvPicPr>
        <p:blipFill>
          <a:blip r:embed="rId2"/>
          <a:stretch>
            <a:fillRect/>
          </a:stretch>
        </p:blipFill>
        <p:spPr>
          <a:xfrm>
            <a:off x="0" y="-51647"/>
            <a:ext cx="9145270" cy="7025640"/>
          </a:xfrm>
          <a:prstGeom prst="rect">
            <a:avLst/>
          </a:prstGeom>
        </p:spPr>
      </p:pic>
      <p:sp>
        <p:nvSpPr>
          <p:cNvPr id="13" name="文本框 12"/>
          <p:cNvSpPr txBox="1"/>
          <p:nvPr/>
        </p:nvSpPr>
        <p:spPr>
          <a:xfrm>
            <a:off x="4572000" y="2276687"/>
            <a:ext cx="2492990"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a:t>电影标题的正则表达式</a:t>
            </a:r>
          </a:p>
        </p:txBody>
      </p:sp>
      <p:cxnSp>
        <p:nvCxnSpPr>
          <p:cNvPr id="14" name="直接连接符 13"/>
          <p:cNvCxnSpPr/>
          <p:nvPr/>
        </p:nvCxnSpPr>
        <p:spPr>
          <a:xfrm>
            <a:off x="3931920" y="2114127"/>
            <a:ext cx="23685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p:cNvCxnSpPr/>
          <p:nvPr/>
        </p:nvCxnSpPr>
        <p:spPr>
          <a:xfrm flipV="1">
            <a:off x="3664586" y="4484794"/>
            <a:ext cx="5272405" cy="22013"/>
          </a:xfrm>
          <a:prstGeom prst="line">
            <a:avLst/>
          </a:prstGeom>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5363845" y="4602480"/>
            <a:ext cx="2492990"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a:t>下载链接的正则表达式</a:t>
            </a:r>
          </a:p>
        </p:txBody>
      </p:sp>
      <p:cxnSp>
        <p:nvCxnSpPr>
          <p:cNvPr id="17" name="直接连接符 16"/>
          <p:cNvCxnSpPr/>
          <p:nvPr/>
        </p:nvCxnSpPr>
        <p:spPr>
          <a:xfrm>
            <a:off x="1259840" y="5349240"/>
            <a:ext cx="4455160" cy="0"/>
          </a:xfrm>
          <a:prstGeom prst="line">
            <a:avLst/>
          </a:prstGeom>
        </p:spPr>
        <p:style>
          <a:lnRef idx="3">
            <a:schemeClr val="accent2"/>
          </a:lnRef>
          <a:fillRef idx="0">
            <a:schemeClr val="accent2"/>
          </a:fillRef>
          <a:effectRef idx="2">
            <a:schemeClr val="accent2"/>
          </a:effectRef>
          <a:fontRef idx="minor">
            <a:schemeClr val="tx1"/>
          </a:fontRef>
        </p:style>
      </p:cxnSp>
      <p:sp>
        <p:nvSpPr>
          <p:cNvPr id="21" name="文本框 20"/>
          <p:cNvSpPr txBox="1"/>
          <p:nvPr/>
        </p:nvSpPr>
        <p:spPr>
          <a:xfrm>
            <a:off x="4015740" y="5637107"/>
            <a:ext cx="272382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a:t>储存</a:t>
            </a:r>
            <a:r>
              <a:rPr lang="en-US" altLang="zh-CN"/>
              <a:t>&lt;</a:t>
            </a:r>
            <a:r>
              <a:rPr lang="zh-CN" altLang="en-US"/>
              <a:t>电影，链接</a:t>
            </a:r>
            <a:r>
              <a:rPr lang="en-US" altLang="zh-CN"/>
              <a:t>&gt;</a:t>
            </a:r>
            <a:r>
              <a:rPr lang="zh-CN" altLang="en-US"/>
              <a:t>键值对</a:t>
            </a:r>
          </a:p>
        </p:txBody>
      </p:sp>
    </p:spTree>
    <p:extLst>
      <p:ext uri="{BB962C8B-B14F-4D97-AF65-F5344CB8AC3E}">
        <p14:creationId xmlns:p14="http://schemas.microsoft.com/office/powerpoint/2010/main" val="1195540312"/>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90000"/>
              </a:lnSpc>
            </a:pPr>
            <a:r>
              <a:rPr lang="zh-CN" altLang="en-US" sz="3000" dirty="0"/>
              <a:t>正则表达式匹配特点</a:t>
            </a:r>
          </a:p>
          <a:p>
            <a:pPr lvl="1">
              <a:lnSpc>
                <a:spcPct val="90000"/>
              </a:lnSpc>
            </a:pPr>
            <a:r>
              <a:rPr lang="zh-CN" altLang="en-US" sz="2600" dirty="0"/>
              <a:t>正则表达式匹配速度快，</a:t>
            </a:r>
            <a:endParaRPr lang="en-US" altLang="zh-CN" sz="2600" dirty="0"/>
          </a:p>
          <a:p>
            <a:pPr lvl="1">
              <a:lnSpc>
                <a:spcPct val="90000"/>
              </a:lnSpc>
            </a:pPr>
            <a:endParaRPr lang="en-US" altLang="zh-CN" sz="2600" dirty="0"/>
          </a:p>
          <a:p>
            <a:pPr lvl="1">
              <a:lnSpc>
                <a:spcPct val="90000"/>
              </a:lnSpc>
            </a:pPr>
            <a:r>
              <a:rPr lang="zh-CN" altLang="en-US" sz="2600" dirty="0"/>
              <a:t>但表达能力较弱，只具有正规文法的表示能力。</a:t>
            </a:r>
            <a:endParaRPr lang="en-US" altLang="zh-CN" sz="2400" dirty="0"/>
          </a:p>
          <a:p>
            <a:pPr lvl="1">
              <a:lnSpc>
                <a:spcPct val="90000"/>
              </a:lnSpc>
            </a:pPr>
            <a:r>
              <a:rPr lang="zh-CN" altLang="en-US" sz="2400" dirty="0"/>
              <a:t>在对网页内容的</a:t>
            </a:r>
            <a:r>
              <a:rPr lang="zh-CN" altLang="en-US" sz="2400" dirty="0">
                <a:solidFill>
                  <a:srgbClr val="FF0000"/>
                </a:solidFill>
              </a:rPr>
              <a:t>信噪比</a:t>
            </a:r>
            <a:r>
              <a:rPr lang="zh-CN" altLang="en-US" sz="2400" dirty="0"/>
              <a:t>要求不高的情况下可以使用基于正则表达式匹配的爬取程序</a:t>
            </a:r>
            <a:endParaRPr lang="en-US" altLang="zh-CN" sz="2400" dirty="0"/>
          </a:p>
          <a:p>
            <a:pPr lvl="2">
              <a:lnSpc>
                <a:spcPct val="90000"/>
              </a:lnSpc>
            </a:pPr>
            <a:r>
              <a:rPr lang="zh-CN" altLang="en-US" sz="2000" dirty="0"/>
              <a:t>网页噪音？</a:t>
            </a:r>
            <a:endParaRPr lang="zh-CN" altLang="en-US" sz="2200" dirty="0"/>
          </a:p>
          <a:p>
            <a:endParaRPr lang="zh-CN" altLang="en-US" dirty="0"/>
          </a:p>
        </p:txBody>
      </p:sp>
    </p:spTree>
    <p:extLst>
      <p:ext uri="{BB962C8B-B14F-4D97-AF65-F5344CB8AC3E}">
        <p14:creationId xmlns:p14="http://schemas.microsoft.com/office/powerpoint/2010/main" val="3327273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54050"/>
            <a:ext cx="7599363" cy="569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13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idx="4294967295"/>
          </p:nvPr>
        </p:nvSpPr>
        <p:spPr/>
        <p:txBody>
          <a:bodyPr>
            <a:normAutofit/>
          </a:bodyPr>
          <a:lstStyle/>
          <a:p>
            <a:r>
              <a:rPr lang="zh-CN" altLang="en-US" dirty="0"/>
              <a:t>二、基于</a:t>
            </a:r>
            <a:r>
              <a:rPr lang="en-US" altLang="zh-CN" dirty="0"/>
              <a:t>HTML DOM</a:t>
            </a:r>
            <a:r>
              <a:rPr lang="zh-CN" altLang="en-US" dirty="0"/>
              <a:t>提取内容</a:t>
            </a:r>
            <a:endParaRPr lang="en-US" altLang="zh-CN" dirty="0"/>
          </a:p>
        </p:txBody>
      </p:sp>
      <p:sp>
        <p:nvSpPr>
          <p:cNvPr id="79875" name="内容占位符 2"/>
          <p:cNvSpPr>
            <a:spLocks noGrp="1"/>
          </p:cNvSpPr>
          <p:nvPr>
            <p:ph idx="4294967295"/>
          </p:nvPr>
        </p:nvSpPr>
        <p:spPr/>
        <p:txBody>
          <a:bodyPr rtlCol="0">
            <a:normAutofit fontScale="92500" lnSpcReduction="10000"/>
          </a:bodyPr>
          <a:lstStyle/>
          <a:p>
            <a:pPr fontAlgn="auto">
              <a:spcAft>
                <a:spcPts val="0"/>
              </a:spcAft>
              <a:buFont typeface="Arial" pitchFamily="34" charset="0"/>
              <a:buChar char="•"/>
              <a:defRPr/>
            </a:pPr>
            <a:r>
              <a:rPr lang="en-US" altLang="zh-CN" dirty="0"/>
              <a:t>2.1  </a:t>
            </a:r>
            <a:r>
              <a:rPr lang="zh-CN" altLang="en-US" dirty="0"/>
              <a:t>文档对象模型（</a:t>
            </a:r>
            <a:r>
              <a:rPr lang="en-US" altLang="zh-CN" dirty="0"/>
              <a:t>document object model</a:t>
            </a:r>
            <a:r>
              <a:rPr lang="zh-CN" altLang="en-US" dirty="0"/>
              <a:t>，</a:t>
            </a:r>
            <a:r>
              <a:rPr lang="en-US" altLang="zh-CN" dirty="0"/>
              <a:t>DOM</a:t>
            </a:r>
            <a:r>
              <a:rPr lang="zh-CN" altLang="en-US" dirty="0"/>
              <a:t>）</a:t>
            </a:r>
          </a:p>
          <a:p>
            <a:pPr lvl="1">
              <a:buFont typeface="Arial" pitchFamily="34" charset="0"/>
              <a:buChar char="•"/>
              <a:defRPr/>
            </a:pPr>
            <a:r>
              <a:rPr lang="en-US" altLang="zh-CN" dirty="0"/>
              <a:t>DOM</a:t>
            </a:r>
            <a:r>
              <a:rPr lang="zh-CN" altLang="en-US" dirty="0"/>
              <a:t>将一个</a:t>
            </a:r>
            <a:r>
              <a:rPr lang="en-US" altLang="zh-CN" dirty="0"/>
              <a:t>XML</a:t>
            </a:r>
            <a:r>
              <a:rPr lang="zh-CN" altLang="en-US" dirty="0"/>
              <a:t>文档转换成一个对象集合，然后可以任意处理该对象模型。</a:t>
            </a:r>
            <a:endParaRPr lang="en-US" altLang="zh-CN" dirty="0"/>
          </a:p>
          <a:p>
            <a:pPr lvl="1">
              <a:buFont typeface="Arial" pitchFamily="34" charset="0"/>
              <a:buChar char="•"/>
              <a:defRPr/>
            </a:pPr>
            <a:r>
              <a:rPr lang="zh-CN" altLang="en-US" dirty="0"/>
              <a:t>这一机制也称为“随机访问”协议，</a:t>
            </a:r>
            <a:endParaRPr lang="en-US" altLang="zh-CN" dirty="0"/>
          </a:p>
          <a:p>
            <a:pPr lvl="1">
              <a:buFont typeface="Arial" pitchFamily="34" charset="0"/>
              <a:buChar char="•"/>
              <a:defRPr/>
            </a:pPr>
            <a:r>
              <a:rPr lang="zh-CN" altLang="en-US" dirty="0"/>
              <a:t>可以在任何时间访问数据的任何一部分，然后修改、删除或插入新数据。 </a:t>
            </a:r>
          </a:p>
          <a:p>
            <a:pPr fontAlgn="auto">
              <a:spcAft>
                <a:spcPts val="0"/>
              </a:spcAft>
              <a:buFont typeface="Arial" pitchFamily="34" charset="0"/>
              <a:buChar char="•"/>
              <a:defRPr/>
            </a:pPr>
            <a:r>
              <a:rPr lang="en-US" altLang="zh-CN" dirty="0"/>
              <a:t>DOM</a:t>
            </a:r>
            <a:r>
              <a:rPr lang="zh-CN" altLang="en-US" dirty="0"/>
              <a:t>将</a:t>
            </a:r>
            <a:r>
              <a:rPr lang="en-US" altLang="zh-CN" dirty="0"/>
              <a:t>HTML</a:t>
            </a:r>
            <a:r>
              <a:rPr lang="zh-CN" altLang="en-US" dirty="0"/>
              <a:t>视为树状结构的元素，所有元素以及他们的文字和属性可通过</a:t>
            </a:r>
            <a:r>
              <a:rPr lang="en-US" altLang="zh-CN" dirty="0"/>
              <a:t>DOM</a:t>
            </a:r>
            <a:r>
              <a:rPr lang="zh-CN" altLang="en-US" dirty="0"/>
              <a:t>树来操作与访问。</a:t>
            </a:r>
          </a:p>
        </p:txBody>
      </p:sp>
    </p:spTree>
    <p:extLst>
      <p:ext uri="{BB962C8B-B14F-4D97-AF65-F5344CB8AC3E}">
        <p14:creationId xmlns:p14="http://schemas.microsoft.com/office/powerpoint/2010/main" val="716912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lnSpc>
                <a:spcPct val="90000"/>
              </a:lnSpc>
              <a:buNone/>
              <a:defRPr/>
            </a:pPr>
            <a:r>
              <a:rPr lang="en-US" altLang="zh-CN" dirty="0"/>
              <a:t>&lt;html&gt;</a:t>
            </a:r>
          </a:p>
          <a:p>
            <a:pPr>
              <a:lnSpc>
                <a:spcPct val="90000"/>
              </a:lnSpc>
              <a:buNone/>
              <a:defRPr/>
            </a:pPr>
            <a:r>
              <a:rPr lang="en-US" altLang="zh-CN" dirty="0"/>
              <a:t>     &lt;head&gt;</a:t>
            </a:r>
          </a:p>
          <a:p>
            <a:pPr>
              <a:lnSpc>
                <a:spcPct val="90000"/>
              </a:lnSpc>
              <a:buNone/>
              <a:defRPr/>
            </a:pPr>
            <a:r>
              <a:rPr lang="en-US" altLang="zh-CN" dirty="0"/>
              <a:t>         &lt;title&gt;Title of page&lt;/title&gt;</a:t>
            </a:r>
          </a:p>
          <a:p>
            <a:pPr>
              <a:lnSpc>
                <a:spcPct val="90000"/>
              </a:lnSpc>
              <a:buNone/>
              <a:defRPr/>
            </a:pPr>
            <a:r>
              <a:rPr lang="en-US" altLang="zh-CN" dirty="0"/>
              <a:t>     &lt;/head&gt;</a:t>
            </a:r>
          </a:p>
          <a:p>
            <a:pPr>
              <a:lnSpc>
                <a:spcPct val="90000"/>
              </a:lnSpc>
              <a:buNone/>
              <a:defRPr/>
            </a:pPr>
            <a:r>
              <a:rPr lang="en-US" altLang="zh-CN" dirty="0"/>
              <a:t>     &lt;body&gt;</a:t>
            </a:r>
          </a:p>
          <a:p>
            <a:pPr>
              <a:lnSpc>
                <a:spcPct val="90000"/>
              </a:lnSpc>
              <a:buNone/>
              <a:defRPr/>
            </a:pPr>
            <a:r>
              <a:rPr lang="en-US" altLang="zh-CN" dirty="0"/>
              <a:t>         This is my first homepage. </a:t>
            </a:r>
          </a:p>
          <a:p>
            <a:pPr>
              <a:lnSpc>
                <a:spcPct val="90000"/>
              </a:lnSpc>
              <a:buNone/>
              <a:defRPr/>
            </a:pPr>
            <a:r>
              <a:rPr lang="en-US" altLang="zh-CN" dirty="0"/>
              <a:t>         &lt;b&gt;This text is bold&lt;/b&gt;</a:t>
            </a:r>
          </a:p>
          <a:p>
            <a:pPr>
              <a:lnSpc>
                <a:spcPct val="90000"/>
              </a:lnSpc>
              <a:buNone/>
              <a:defRPr/>
            </a:pPr>
            <a:r>
              <a:rPr lang="en-US" altLang="zh-CN" dirty="0"/>
              <a:t>     &lt;/body&gt;</a:t>
            </a:r>
          </a:p>
          <a:p>
            <a:pPr>
              <a:lnSpc>
                <a:spcPct val="90000"/>
              </a:lnSpc>
              <a:buNone/>
              <a:defRPr/>
            </a:pPr>
            <a:r>
              <a:rPr lang="en-US" altLang="zh-CN" dirty="0"/>
              <a:t>&lt;/html&gt; </a:t>
            </a:r>
          </a:p>
          <a:p>
            <a:pPr marL="0" indent="0">
              <a:buNone/>
            </a:pPr>
            <a:endParaRPr lang="zh-CN" altLang="en-US" dirty="0"/>
          </a:p>
        </p:txBody>
      </p:sp>
    </p:spTree>
    <p:extLst>
      <p:ext uri="{BB962C8B-B14F-4D97-AF65-F5344CB8AC3E}">
        <p14:creationId xmlns:p14="http://schemas.microsoft.com/office/powerpoint/2010/main" val="250561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浏览器开发者工具</a:t>
            </a:r>
            <a:endParaRPr lang="zh-CN" altLang="en-US" dirty="0"/>
          </a:p>
        </p:txBody>
      </p:sp>
      <p:pic>
        <p:nvPicPr>
          <p:cNvPr id="1027" name="Picture 3"/>
          <p:cNvPicPr>
            <a:picLocks noGrp="1" noChangeAspect="1" noChangeArrowheads="1"/>
          </p:cNvPicPr>
          <p:nvPr>
            <p:ph idx="1"/>
          </p:nvPr>
        </p:nvPicPr>
        <p:blipFill>
          <a:blip r:embed="rId2"/>
          <a:srcRect/>
          <a:stretch>
            <a:fillRect/>
          </a:stretch>
        </p:blipFill>
        <p:spPr bwMode="auto">
          <a:xfrm>
            <a:off x="2123474" y="1600200"/>
            <a:ext cx="4897052" cy="452596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normAutofit/>
          </a:bodyPr>
          <a:lstStyle/>
          <a:p>
            <a:pPr>
              <a:defRPr/>
            </a:pPr>
            <a:r>
              <a:rPr lang="en-US" altLang="zh-CN" dirty="0"/>
              <a:t>DOM</a:t>
            </a:r>
            <a:r>
              <a:rPr lang="zh-CN" altLang="en-US" dirty="0"/>
              <a:t>将</a:t>
            </a:r>
            <a:r>
              <a:rPr lang="en-US" altLang="zh-CN" dirty="0"/>
              <a:t>HTML</a:t>
            </a:r>
            <a:r>
              <a:rPr lang="zh-CN" altLang="en-US" dirty="0"/>
              <a:t>视为树状结构的元素，所有元素以及他们的文字和属性可通过</a:t>
            </a:r>
            <a:r>
              <a:rPr lang="en-US" altLang="zh-CN" dirty="0"/>
              <a:t>DOM</a:t>
            </a:r>
            <a:r>
              <a:rPr lang="zh-CN" altLang="en-US" dirty="0"/>
              <a:t>树来操作与访问。</a:t>
            </a:r>
          </a:p>
          <a:p>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1571604" y="3571876"/>
            <a:ext cx="6015224" cy="278608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p:cNvPicPr>
            <a:picLocks noGrp="1" noChangeAspect="1" noChangeArrowheads="1"/>
          </p:cNvPicPr>
          <p:nvPr>
            <p:ph idx="1"/>
          </p:nvPr>
        </p:nvPicPr>
        <p:blipFill>
          <a:blip r:embed="rId2"/>
          <a:srcRect/>
          <a:stretch>
            <a:fillRect/>
          </a:stretch>
        </p:blipFill>
        <p:spPr bwMode="auto">
          <a:xfrm>
            <a:off x="142844" y="500042"/>
            <a:ext cx="10668074" cy="600079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476672"/>
            <a:ext cx="8229600" cy="5649491"/>
          </a:xfrm>
        </p:spPr>
        <p:txBody>
          <a:bodyPr/>
          <a:lstStyle/>
          <a:p>
            <a:r>
              <a:rPr lang="zh-CN" altLang="en-US" dirty="0"/>
              <a:t>将一个网页转化成</a:t>
            </a:r>
            <a:r>
              <a:rPr lang="en-US" altLang="zh-CN" dirty="0">
                <a:solidFill>
                  <a:srgbClr val="0000FF"/>
                </a:solidFill>
              </a:rPr>
              <a:t>DOM</a:t>
            </a:r>
            <a:r>
              <a:rPr lang="zh-CN" altLang="en-US" dirty="0">
                <a:solidFill>
                  <a:srgbClr val="0000FF"/>
                </a:solidFill>
              </a:rPr>
              <a:t>树</a:t>
            </a:r>
            <a:r>
              <a:rPr lang="zh-CN" altLang="en-US" dirty="0"/>
              <a:t>的结构</a:t>
            </a:r>
            <a:endParaRPr lang="en-US" altLang="zh-CN" dirty="0"/>
          </a:p>
          <a:p>
            <a:r>
              <a:rPr lang="en-US" altLang="zh-CN" dirty="0"/>
              <a:t>BLOCK</a:t>
            </a:r>
            <a:r>
              <a:rPr lang="zh-CN" altLang="en-US" dirty="0"/>
              <a:t>表示待抽取数据</a:t>
            </a:r>
          </a:p>
          <a:p>
            <a:endParaRPr lang="zh-CN" altLang="en-US" dirty="0"/>
          </a:p>
        </p:txBody>
      </p:sp>
      <p:pic>
        <p:nvPicPr>
          <p:cNvPr id="4" name="图片 3"/>
          <p:cNvPicPr>
            <a:picLocks noChangeAspect="1"/>
          </p:cNvPicPr>
          <p:nvPr/>
        </p:nvPicPr>
        <p:blipFill>
          <a:blip r:embed="rId2"/>
          <a:stretch>
            <a:fillRect/>
          </a:stretch>
        </p:blipFill>
        <p:spPr>
          <a:xfrm>
            <a:off x="1403648" y="1700808"/>
            <a:ext cx="6077373" cy="4871244"/>
          </a:xfrm>
          <a:prstGeom prst="rect">
            <a:avLst/>
          </a:prstGeom>
        </p:spPr>
      </p:pic>
    </p:spTree>
    <p:extLst>
      <p:ext uri="{BB962C8B-B14F-4D97-AF65-F5344CB8AC3E}">
        <p14:creationId xmlns:p14="http://schemas.microsoft.com/office/powerpoint/2010/main" val="161202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网页解析方法</a:t>
            </a:r>
          </a:p>
        </p:txBody>
      </p:sp>
      <p:sp>
        <p:nvSpPr>
          <p:cNvPr id="3" name="内容占位符 2"/>
          <p:cNvSpPr>
            <a:spLocks noGrp="1"/>
          </p:cNvSpPr>
          <p:nvPr>
            <p:ph idx="1"/>
          </p:nvPr>
        </p:nvSpPr>
        <p:spPr/>
        <p:txBody>
          <a:bodyPr/>
          <a:lstStyle/>
          <a:p>
            <a:r>
              <a:rPr lang="zh-CN" altLang="en-US" sz="3200" dirty="0"/>
              <a:t>基于</a:t>
            </a:r>
            <a:r>
              <a:rPr lang="en-US" altLang="zh-CN" sz="3200" dirty="0"/>
              <a:t>HTML</a:t>
            </a:r>
            <a:r>
              <a:rPr lang="zh-CN" altLang="en-US" sz="3200" dirty="0"/>
              <a:t>文档格式的，用于从每个</a:t>
            </a:r>
            <a:r>
              <a:rPr lang="en-US" altLang="zh-CN" sz="3200" dirty="0"/>
              <a:t>HTML</a:t>
            </a:r>
            <a:r>
              <a:rPr lang="zh-CN" altLang="en-US" sz="3200" dirty="0"/>
              <a:t>文档中抽取相关信息。</a:t>
            </a:r>
            <a:endParaRPr lang="en-US" altLang="zh-CN" dirty="0"/>
          </a:p>
          <a:p>
            <a:r>
              <a:rPr lang="zh-CN" altLang="en-US" sz="3200" dirty="0"/>
              <a:t>对于</a:t>
            </a:r>
            <a:r>
              <a:rPr lang="en-US" altLang="zh-CN" sz="3200" dirty="0"/>
              <a:t>HTML</a:t>
            </a:r>
            <a:r>
              <a:rPr lang="zh-CN" altLang="en-US" sz="3200" dirty="0"/>
              <a:t>文档，有两种看待方式</a:t>
            </a:r>
            <a:r>
              <a:rPr lang="en-US" altLang="zh-CN" sz="3200" dirty="0"/>
              <a:t>:</a:t>
            </a:r>
          </a:p>
          <a:p>
            <a:pPr lvl="1"/>
            <a:r>
              <a:rPr lang="zh-CN" altLang="en-US" dirty="0"/>
              <a:t>一种是将文档看作字符流</a:t>
            </a:r>
            <a:r>
              <a:rPr lang="en-US" altLang="zh-CN" dirty="0"/>
              <a:t>;</a:t>
            </a:r>
          </a:p>
          <a:p>
            <a:pPr lvl="2"/>
            <a:r>
              <a:rPr lang="zh-CN" altLang="en-US" sz="3600" dirty="0">
                <a:solidFill>
                  <a:srgbClr val="FF0000"/>
                </a:solidFill>
              </a:rPr>
              <a:t>正则表达式</a:t>
            </a:r>
            <a:endParaRPr lang="en-US" altLang="zh-CN" sz="3600" dirty="0">
              <a:solidFill>
                <a:srgbClr val="FF0000"/>
              </a:solidFill>
            </a:endParaRPr>
          </a:p>
          <a:p>
            <a:pPr lvl="1"/>
            <a:r>
              <a:rPr lang="zh-CN" altLang="en-US" sz="2800" dirty="0"/>
              <a:t>一种是将文档看作</a:t>
            </a:r>
            <a:r>
              <a:rPr lang="zh-CN" altLang="en-US" sz="2800" dirty="0">
                <a:solidFill>
                  <a:srgbClr val="0000FF"/>
                </a:solidFill>
              </a:rPr>
              <a:t>树结构</a:t>
            </a:r>
            <a:r>
              <a:rPr lang="zh-CN" altLang="en-US" sz="2800" dirty="0"/>
              <a:t>。</a:t>
            </a:r>
            <a:endParaRPr lang="en-US" altLang="zh-CN" sz="2800" dirty="0"/>
          </a:p>
          <a:p>
            <a:pPr lvl="2"/>
            <a:r>
              <a:rPr lang="zh-CN" altLang="en-US" sz="3600" dirty="0">
                <a:solidFill>
                  <a:srgbClr val="FF0000"/>
                </a:solidFill>
              </a:rPr>
              <a:t>基于</a:t>
            </a:r>
            <a:r>
              <a:rPr lang="en-US" altLang="zh-CN" sz="3600" dirty="0">
                <a:solidFill>
                  <a:srgbClr val="FF0000"/>
                </a:solidFill>
              </a:rPr>
              <a:t>DOM</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p:txBody>
          <a:bodyPr/>
          <a:lstStyle/>
          <a:p>
            <a:endParaRPr lang="zh-CN" altLang="en-US"/>
          </a:p>
        </p:txBody>
      </p:sp>
      <p:sp>
        <p:nvSpPr>
          <p:cNvPr id="63490" name="内容占位符 2"/>
          <p:cNvSpPr>
            <a:spLocks noGrp="1"/>
          </p:cNvSpPr>
          <p:nvPr>
            <p:ph idx="1"/>
          </p:nvPr>
        </p:nvSpPr>
        <p:spPr/>
        <p:txBody>
          <a:bodyPr/>
          <a:lstStyle/>
          <a:p>
            <a:r>
              <a:rPr lang="en-US" altLang="zh-CN"/>
              <a:t>HTML5</a:t>
            </a:r>
          </a:p>
          <a:p>
            <a:pPr lvl="1"/>
            <a:r>
              <a:rPr lang="en-US" altLang="zh-CN"/>
              <a:t>article</a:t>
            </a:r>
            <a:r>
              <a:rPr lang="zh-CN" altLang="en-US"/>
              <a:t>、</a:t>
            </a:r>
            <a:r>
              <a:rPr lang="en-US" altLang="zh-CN"/>
              <a:t>footer</a:t>
            </a:r>
            <a:r>
              <a:rPr lang="zh-CN" altLang="en-US"/>
              <a:t>、</a:t>
            </a:r>
            <a:r>
              <a:rPr lang="en-US" altLang="zh-CN"/>
              <a:t>header</a:t>
            </a:r>
            <a:r>
              <a:rPr lang="zh-CN" altLang="en-US"/>
              <a:t>、</a:t>
            </a:r>
            <a:r>
              <a:rPr lang="en-US" altLang="zh-CN"/>
              <a:t>nav</a:t>
            </a:r>
            <a:r>
              <a:rPr lang="zh-CN" altLang="en-US"/>
              <a:t>、</a:t>
            </a:r>
            <a:r>
              <a:rPr lang="en-US" altLang="zh-CN"/>
              <a:t>section</a:t>
            </a:r>
          </a:p>
          <a:p>
            <a:pPr lvl="2"/>
            <a:r>
              <a:rPr lang="en-US" altLang="zh-CN"/>
              <a:t>&lt;header&gt; </a:t>
            </a:r>
            <a:r>
              <a:rPr lang="zh-CN" altLang="en-US"/>
              <a:t>标签定义文档的页眉</a:t>
            </a:r>
            <a:endParaRPr lang="en-US" altLang="zh-CN"/>
          </a:p>
          <a:p>
            <a:pPr lvl="1"/>
            <a:endParaRPr lang="en-US" altLang="zh-CN"/>
          </a:p>
          <a:p>
            <a:pPr lvl="1"/>
            <a:endParaRPr lang="zh-CN" altLang="en-US"/>
          </a:p>
        </p:txBody>
      </p:sp>
      <p:pic>
        <p:nvPicPr>
          <p:cNvPr id="63491" name="Picture 3"/>
          <p:cNvPicPr>
            <a:picLocks noChangeAspect="1" noChangeArrowheads="1"/>
          </p:cNvPicPr>
          <p:nvPr/>
        </p:nvPicPr>
        <p:blipFill>
          <a:blip r:embed="rId2"/>
          <a:srcRect/>
          <a:stretch>
            <a:fillRect/>
          </a:stretch>
        </p:blipFill>
        <p:spPr bwMode="auto">
          <a:xfrm>
            <a:off x="1547813" y="3357563"/>
            <a:ext cx="5313362" cy="2232025"/>
          </a:xfrm>
          <a:prstGeom prst="rect">
            <a:avLst/>
          </a:prstGeom>
          <a:noFill/>
          <a:ln w="9525">
            <a:noFill/>
            <a:miter lim="800000"/>
            <a:headEnd/>
            <a:tailEnd/>
          </a:ln>
        </p:spPr>
      </p:pic>
    </p:spTree>
    <p:extLst>
      <p:ext uri="{BB962C8B-B14F-4D97-AF65-F5344CB8AC3E}">
        <p14:creationId xmlns:p14="http://schemas.microsoft.com/office/powerpoint/2010/main" val="571336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每一个现代网络浏览器都包含一套强大的开发工具套件。</a:t>
            </a:r>
            <a:endParaRPr lang="en-US" altLang="zh-CN" dirty="0"/>
          </a:p>
          <a:p>
            <a:r>
              <a:rPr lang="zh-CN" altLang="en-US" dirty="0"/>
              <a:t>这些工具可以检查当前加载的</a:t>
            </a:r>
            <a:r>
              <a:rPr lang="en-US" altLang="zh-CN" dirty="0"/>
              <a:t>HTML</a:t>
            </a:r>
            <a:r>
              <a:rPr lang="zh-CN" altLang="en-US" dirty="0"/>
              <a:t>、</a:t>
            </a:r>
            <a:r>
              <a:rPr lang="en-US" altLang="zh-CN" dirty="0"/>
              <a:t>CSS</a:t>
            </a:r>
            <a:r>
              <a:rPr lang="zh-CN" altLang="en-US" dirty="0"/>
              <a:t>和</a:t>
            </a:r>
            <a:r>
              <a:rPr lang="en-US" altLang="zh-CN" dirty="0"/>
              <a:t>JavaScript</a:t>
            </a:r>
            <a:r>
              <a:rPr lang="zh-CN" altLang="en-US" dirty="0"/>
              <a:t>，显示每个资源页面的请求以及载入所花费的时间。</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a:normAutofit fontScale="90000"/>
          </a:bodyPr>
          <a:lstStyle/>
          <a:p>
            <a:r>
              <a:rPr lang="en-US" altLang="zh-CN" dirty="0"/>
              <a:t>2.2</a:t>
            </a:r>
            <a:r>
              <a:rPr lang="zh-CN" altLang="en-US" dirty="0"/>
              <a:t>正则表达式与</a:t>
            </a:r>
            <a:r>
              <a:rPr lang="en-US" altLang="zh-CN" dirty="0"/>
              <a:t>DOM</a:t>
            </a:r>
            <a:r>
              <a:rPr lang="zh-CN" altLang="en-US" dirty="0"/>
              <a:t>树方法的比较</a:t>
            </a:r>
          </a:p>
        </p:txBody>
      </p:sp>
      <p:sp>
        <p:nvSpPr>
          <p:cNvPr id="49154" name="内容占位符 2"/>
          <p:cNvSpPr>
            <a:spLocks noGrp="1"/>
          </p:cNvSpPr>
          <p:nvPr>
            <p:ph idx="1"/>
          </p:nvPr>
        </p:nvSpPr>
        <p:spPr/>
        <p:txBody>
          <a:bodyPr/>
          <a:lstStyle/>
          <a:p>
            <a:pPr>
              <a:lnSpc>
                <a:spcPct val="90000"/>
              </a:lnSpc>
            </a:pPr>
            <a:r>
              <a:rPr lang="zh-CN" altLang="en-US" sz="3000" dirty="0"/>
              <a:t>正则表达式匹配</a:t>
            </a:r>
          </a:p>
          <a:p>
            <a:pPr lvl="1">
              <a:lnSpc>
                <a:spcPct val="90000"/>
              </a:lnSpc>
            </a:pPr>
            <a:r>
              <a:rPr lang="zh-CN" altLang="en-US" sz="2600" dirty="0"/>
              <a:t>正则表达式匹配速度快，但表达能力较弱，只具有正规文法的表示能力。</a:t>
            </a:r>
            <a:endParaRPr lang="en-US" altLang="zh-CN" sz="2600" dirty="0"/>
          </a:p>
          <a:p>
            <a:pPr lvl="1">
              <a:lnSpc>
                <a:spcPct val="90000"/>
              </a:lnSpc>
            </a:pPr>
            <a:r>
              <a:rPr lang="zh-CN" altLang="en-US" sz="2400" dirty="0"/>
              <a:t>在对网页内容的信噪比要求不高的情况下可以使用基于正则表达式匹配的爬取程序</a:t>
            </a:r>
            <a:endParaRPr lang="zh-CN" altLang="en-US" sz="2600" dirty="0"/>
          </a:p>
          <a:p>
            <a:pPr>
              <a:lnSpc>
                <a:spcPct val="90000"/>
              </a:lnSpc>
            </a:pPr>
            <a:r>
              <a:rPr lang="en-US" altLang="zh-CN" sz="3000" dirty="0"/>
              <a:t>HTML DOM</a:t>
            </a:r>
            <a:r>
              <a:rPr lang="zh-CN" altLang="en-US" sz="3000" dirty="0"/>
              <a:t>树</a:t>
            </a:r>
          </a:p>
          <a:p>
            <a:pPr lvl="1">
              <a:lnSpc>
                <a:spcPct val="90000"/>
              </a:lnSpc>
            </a:pPr>
            <a:r>
              <a:rPr lang="zh-CN" altLang="en-US" sz="2600" dirty="0"/>
              <a:t>提取</a:t>
            </a:r>
            <a:r>
              <a:rPr lang="en-US" altLang="zh-CN" sz="2600" dirty="0"/>
              <a:t>HTML DOM</a:t>
            </a:r>
            <a:r>
              <a:rPr lang="zh-CN" altLang="en-US" sz="2600" dirty="0"/>
              <a:t>树提取在解析</a:t>
            </a:r>
            <a:r>
              <a:rPr lang="en-US" altLang="zh-CN" sz="2600" dirty="0"/>
              <a:t>HTML</a:t>
            </a:r>
            <a:r>
              <a:rPr lang="zh-CN" altLang="en-US" sz="2600" dirty="0"/>
              <a:t>时速度较慢，但其表达能力相当于上下文无关文法。</a:t>
            </a:r>
            <a:endParaRPr lang="zh-CN" altLang="en-US" sz="3000" dirty="0"/>
          </a:p>
          <a:p>
            <a:pPr lvl="1">
              <a:lnSpc>
                <a:spcPct val="90000"/>
              </a:lnSpc>
            </a:pPr>
            <a:r>
              <a:rPr lang="zh-CN" altLang="en-US" sz="2600" dirty="0"/>
              <a:t>在网页自动分类等需要进行网页去噪处理的情况时使用基于</a:t>
            </a:r>
            <a:r>
              <a:rPr lang="en-US" altLang="zh-CN" sz="2600" dirty="0"/>
              <a:t>HTML DOM</a:t>
            </a:r>
            <a:r>
              <a:rPr lang="zh-CN" altLang="en-US" sz="2600" dirty="0"/>
              <a:t>树的爬取程序。</a:t>
            </a:r>
          </a:p>
          <a:p>
            <a:endParaRPr lang="zh-CN" altLang="en-US" dirty="0"/>
          </a:p>
        </p:txBody>
      </p:sp>
    </p:spTree>
    <p:extLst>
      <p:ext uri="{BB962C8B-B14F-4D97-AF65-F5344CB8AC3E}">
        <p14:creationId xmlns:p14="http://schemas.microsoft.com/office/powerpoint/2010/main" val="360979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normAutofit/>
          </a:bodyPr>
          <a:lstStyle/>
          <a:p>
            <a:r>
              <a:rPr lang="en-US" altLang="zh-CN" b="1" dirty="0"/>
              <a:t>2.3 HTML</a:t>
            </a:r>
            <a:r>
              <a:rPr lang="zh-CN" altLang="en-US" b="1" dirty="0"/>
              <a:t>解析器</a:t>
            </a:r>
            <a:endParaRPr lang="zh-CN" altLang="zh-CN" dirty="0"/>
          </a:p>
        </p:txBody>
      </p:sp>
      <p:sp>
        <p:nvSpPr>
          <p:cNvPr id="59394" name="Rectangle 3"/>
          <p:cNvSpPr>
            <a:spLocks noGrp="1" noChangeArrowheads="1"/>
          </p:cNvSpPr>
          <p:nvPr>
            <p:ph type="body" idx="1"/>
          </p:nvPr>
        </p:nvSpPr>
        <p:spPr/>
        <p:txBody>
          <a:bodyPr>
            <a:normAutofit/>
          </a:bodyPr>
          <a:lstStyle/>
          <a:p>
            <a:pPr>
              <a:lnSpc>
                <a:spcPct val="90000"/>
              </a:lnSpc>
            </a:pPr>
            <a:r>
              <a:rPr lang="en-US" sz="2800" b="1" dirty="0"/>
              <a:t>HTML Parser</a:t>
            </a:r>
            <a:endParaRPr lang="en-US" altLang="zh-CN" sz="2800" dirty="0"/>
          </a:p>
          <a:p>
            <a:pPr>
              <a:lnSpc>
                <a:spcPct val="90000"/>
              </a:lnSpc>
            </a:pPr>
            <a:r>
              <a:rPr lang="en-US" altLang="zh-CN" sz="2800" dirty="0"/>
              <a:t>HTML</a:t>
            </a:r>
            <a:r>
              <a:rPr lang="zh-CN" altLang="en-US" sz="2800" dirty="0"/>
              <a:t>解析器的工作：将</a:t>
            </a:r>
            <a:r>
              <a:rPr lang="en-US" altLang="zh-CN" sz="2800" dirty="0"/>
              <a:t>html</a:t>
            </a:r>
            <a:r>
              <a:rPr lang="zh-CN" altLang="en-US" sz="2800" dirty="0"/>
              <a:t>标识解析为解析树。</a:t>
            </a:r>
            <a:endParaRPr lang="en-US" altLang="zh-CN" sz="2800" dirty="0"/>
          </a:p>
          <a:p>
            <a:pPr>
              <a:lnSpc>
                <a:spcPct val="90000"/>
              </a:lnSpc>
            </a:pPr>
            <a:endParaRPr lang="en-US" altLang="zh-CN" sz="2800" b="1" dirty="0"/>
          </a:p>
          <a:p>
            <a:pPr>
              <a:lnSpc>
                <a:spcPct val="90000"/>
              </a:lnSpc>
            </a:pPr>
            <a:r>
              <a:rPr lang="en-US" altLang="zh-CN" sz="2800" b="1" dirty="0" err="1"/>
              <a:t>jsoup</a:t>
            </a:r>
            <a:r>
              <a:rPr lang="en-US" altLang="zh-CN" sz="2800" b="1" dirty="0"/>
              <a:t> </a:t>
            </a:r>
            <a:r>
              <a:rPr lang="zh-CN" altLang="zh-CN" sz="2800" b="1" dirty="0"/>
              <a:t>是一款</a:t>
            </a:r>
            <a:r>
              <a:rPr lang="en-US" altLang="zh-CN" sz="2800" b="1" dirty="0"/>
              <a:t>Java </a:t>
            </a:r>
            <a:r>
              <a:rPr lang="zh-CN" altLang="zh-CN" sz="2800" b="1" dirty="0"/>
              <a:t>的</a:t>
            </a:r>
            <a:r>
              <a:rPr lang="en-US" altLang="zh-CN" sz="2800" b="1" dirty="0"/>
              <a:t>HTML</a:t>
            </a:r>
            <a:r>
              <a:rPr lang="zh-CN" altLang="zh-CN" sz="2800" b="1" dirty="0"/>
              <a:t>解析器，</a:t>
            </a:r>
            <a:endParaRPr lang="en-US" altLang="zh-CN" sz="2800" b="1" dirty="0"/>
          </a:p>
          <a:p>
            <a:pPr lvl="1">
              <a:lnSpc>
                <a:spcPct val="90000"/>
              </a:lnSpc>
            </a:pPr>
            <a:r>
              <a:rPr lang="zh-CN" altLang="zh-CN" sz="2400" b="1" dirty="0"/>
              <a:t>可直接解析某个</a:t>
            </a:r>
            <a:r>
              <a:rPr lang="en-US" altLang="zh-CN" sz="2400" b="1" dirty="0"/>
              <a:t>URL</a:t>
            </a:r>
            <a:r>
              <a:rPr lang="zh-CN" altLang="zh-CN" sz="2400" b="1" dirty="0"/>
              <a:t>地址、</a:t>
            </a:r>
            <a:r>
              <a:rPr lang="en-US" altLang="zh-CN" sz="2400" b="1" dirty="0"/>
              <a:t>HTML</a:t>
            </a:r>
            <a:r>
              <a:rPr lang="zh-CN" altLang="zh-CN" sz="2400" b="1" dirty="0"/>
              <a:t>文本内容。</a:t>
            </a:r>
            <a:endParaRPr lang="en-US" altLang="zh-CN" sz="2400" b="1" dirty="0"/>
          </a:p>
          <a:p>
            <a:pPr lvl="1">
              <a:lnSpc>
                <a:spcPct val="90000"/>
              </a:lnSpc>
            </a:pPr>
            <a:r>
              <a:rPr lang="zh-CN" altLang="zh-CN" sz="2400" b="1" dirty="0"/>
              <a:t>它提供了一套非常省力的</a:t>
            </a:r>
            <a:r>
              <a:rPr lang="en-US" altLang="zh-CN" sz="2400" b="1" dirty="0"/>
              <a:t>API</a:t>
            </a:r>
            <a:r>
              <a:rPr lang="zh-CN" altLang="zh-CN" sz="2400" b="1" dirty="0"/>
              <a:t>，</a:t>
            </a:r>
            <a:endParaRPr lang="en-US" altLang="zh-CN" sz="2400" b="1" dirty="0"/>
          </a:p>
          <a:p>
            <a:pPr lvl="1">
              <a:lnSpc>
                <a:spcPct val="90000"/>
              </a:lnSpc>
            </a:pPr>
            <a:r>
              <a:rPr lang="zh-CN" altLang="zh-CN" sz="2400" b="1" dirty="0"/>
              <a:t>可通过</a:t>
            </a:r>
            <a:r>
              <a:rPr lang="en-US" altLang="zh-CN" sz="2400" b="1" dirty="0"/>
              <a:t>DOM</a:t>
            </a:r>
            <a:r>
              <a:rPr lang="zh-CN" altLang="zh-CN" sz="2400" b="1" dirty="0"/>
              <a:t>，</a:t>
            </a:r>
            <a:r>
              <a:rPr lang="en-US" altLang="zh-CN" sz="2400" b="1" dirty="0"/>
              <a:t>CSS</a:t>
            </a:r>
            <a:r>
              <a:rPr lang="zh-CN" altLang="zh-CN" sz="2400" b="1" dirty="0"/>
              <a:t>以及类似于</a:t>
            </a:r>
            <a:r>
              <a:rPr lang="en-US" altLang="zh-CN" sz="2400" b="1" dirty="0" err="1"/>
              <a:t>jQuery</a:t>
            </a:r>
            <a:r>
              <a:rPr lang="zh-CN" altLang="zh-CN" sz="2400" b="1" dirty="0"/>
              <a:t>的操作方法来取出和操作数据</a:t>
            </a:r>
            <a:endParaRPr lang="en-US" altLang="zh-CN" sz="2400" dirty="0"/>
          </a:p>
          <a:p>
            <a:pPr>
              <a:lnSpc>
                <a:spcPct val="90000"/>
              </a:lnSpc>
            </a:pPr>
            <a:endParaRPr lang="zh-CN" altLang="en-US" sz="2800" dirty="0"/>
          </a:p>
        </p:txBody>
      </p:sp>
    </p:spTree>
    <p:extLst>
      <p:ext uri="{BB962C8B-B14F-4D97-AF65-F5344CB8AC3E}">
        <p14:creationId xmlns:p14="http://schemas.microsoft.com/office/powerpoint/2010/main" val="685628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jsoup</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err="1"/>
              <a:t>Jsoup</a:t>
            </a:r>
            <a:r>
              <a:rPr lang="zh-CN" altLang="en-US" dirty="0"/>
              <a:t>从</a:t>
            </a:r>
            <a:r>
              <a:rPr lang="en-US" altLang="zh-CN" dirty="0">
                <a:hlinkClick r:id="rId2"/>
              </a:rPr>
              <a:t>Html</a:t>
            </a:r>
            <a:r>
              <a:rPr lang="zh-CN" altLang="en-US" dirty="0">
                <a:hlinkClick r:id="rId2"/>
              </a:rPr>
              <a:t>文件</a:t>
            </a:r>
            <a:r>
              <a:rPr lang="zh-CN" altLang="en-US" dirty="0"/>
              <a:t>中提取正文内容</a:t>
            </a:r>
            <a:br>
              <a:rPr lang="zh-CN" altLang="en-US" dirty="0"/>
            </a:br>
            <a:r>
              <a:rPr lang="zh-CN" altLang="en-US" dirty="0"/>
              <a:t>示例代码：</a:t>
            </a:r>
            <a:br>
              <a:rPr lang="zh-CN" altLang="en-US" dirty="0"/>
            </a:br>
            <a:endParaRPr lang="en-US" altLang="zh-CN" dirty="0"/>
          </a:p>
          <a:p>
            <a:r>
              <a:rPr lang="en-US" altLang="zh-CN" dirty="0"/>
              <a:t>File input = new File("/</a:t>
            </a:r>
            <a:r>
              <a:rPr lang="en-US" altLang="zh-CN" dirty="0" err="1"/>
              <a:t>tmp</a:t>
            </a:r>
            <a:r>
              <a:rPr lang="en-US" altLang="zh-CN" dirty="0"/>
              <a:t>/input.html");</a:t>
            </a:r>
            <a:br>
              <a:rPr lang="en-US" altLang="zh-CN" dirty="0"/>
            </a:br>
            <a:r>
              <a:rPr lang="en-US" altLang="zh-CN" dirty="0"/>
              <a:t>Document doc = </a:t>
            </a:r>
            <a:r>
              <a:rPr lang="en-US" altLang="zh-CN" dirty="0" err="1"/>
              <a:t>Jsoup.parse</a:t>
            </a:r>
            <a:r>
              <a:rPr lang="en-US" altLang="zh-CN" dirty="0"/>
              <a:t>(input, "UTF-8", "/example.com/");</a:t>
            </a:r>
            <a:br>
              <a:rPr lang="en-US" altLang="zh-CN" dirty="0"/>
            </a:br>
            <a:br>
              <a:rPr lang="en-US" altLang="zh-CN" dirty="0"/>
            </a:br>
            <a:r>
              <a:rPr lang="en-US" altLang="zh-CN" dirty="0"/>
              <a:t>Element content = </a:t>
            </a:r>
            <a:r>
              <a:rPr lang="en-US" altLang="zh-CN" dirty="0" err="1"/>
              <a:t>doc.getElementBy</a:t>
            </a:r>
            <a:r>
              <a:rPr lang="en-US" altLang="zh-CN" dirty="0" err="1">
                <a:solidFill>
                  <a:srgbClr val="FF0000"/>
                </a:solidFill>
              </a:rPr>
              <a:t>Id</a:t>
            </a:r>
            <a:r>
              <a:rPr lang="en-US" altLang="zh-CN" dirty="0"/>
              <a:t>("content");</a:t>
            </a:r>
            <a:br>
              <a:rPr lang="en-US" altLang="zh-CN" dirty="0"/>
            </a:br>
            <a:r>
              <a:rPr lang="en-US" altLang="zh-CN" dirty="0"/>
              <a:t>Elements links = </a:t>
            </a:r>
            <a:r>
              <a:rPr lang="en-US" altLang="zh-CN" dirty="0" err="1"/>
              <a:t>content.getElementsBy</a:t>
            </a:r>
            <a:r>
              <a:rPr lang="en-US" altLang="zh-CN" dirty="0" err="1">
                <a:solidFill>
                  <a:srgbClr val="FF0000"/>
                </a:solidFill>
              </a:rPr>
              <a:t>Tag</a:t>
            </a:r>
            <a:r>
              <a:rPr lang="en-US" altLang="zh-CN" dirty="0"/>
              <a:t>("a");</a:t>
            </a:r>
            <a:br>
              <a:rPr lang="en-US" altLang="zh-CN" dirty="0"/>
            </a:br>
            <a:r>
              <a:rPr lang="en-US" altLang="zh-CN" dirty="0"/>
              <a:t>for (Element link : links) {</a:t>
            </a:r>
            <a:br>
              <a:rPr lang="en-US" altLang="zh-CN" dirty="0"/>
            </a:br>
            <a:r>
              <a:rPr lang="en-US" altLang="zh-CN" dirty="0"/>
              <a:t>    String </a:t>
            </a:r>
            <a:r>
              <a:rPr lang="en-US" altLang="zh-CN" dirty="0" err="1"/>
              <a:t>linkHref</a:t>
            </a:r>
            <a:r>
              <a:rPr lang="en-US" altLang="zh-CN" dirty="0"/>
              <a:t> = </a:t>
            </a:r>
            <a:r>
              <a:rPr lang="en-US" altLang="zh-CN" dirty="0" err="1"/>
              <a:t>link.</a:t>
            </a:r>
            <a:r>
              <a:rPr lang="en-US" altLang="zh-CN" dirty="0" err="1">
                <a:solidFill>
                  <a:srgbClr val="FF0000"/>
                </a:solidFill>
              </a:rPr>
              <a:t>attr</a:t>
            </a:r>
            <a:r>
              <a:rPr lang="en-US" altLang="zh-CN" dirty="0"/>
              <a:t>("</a:t>
            </a:r>
            <a:r>
              <a:rPr lang="en-US" altLang="zh-CN" dirty="0" err="1"/>
              <a:t>href</a:t>
            </a:r>
            <a:r>
              <a:rPr lang="en-US" altLang="zh-CN" dirty="0"/>
              <a:t>");</a:t>
            </a:r>
            <a:br>
              <a:rPr lang="en-US" altLang="zh-CN" dirty="0"/>
            </a:br>
            <a:r>
              <a:rPr lang="en-US" altLang="zh-CN" dirty="0"/>
              <a:t>    String </a:t>
            </a:r>
            <a:r>
              <a:rPr lang="en-US" altLang="zh-CN" dirty="0" err="1"/>
              <a:t>linkText</a:t>
            </a:r>
            <a:r>
              <a:rPr lang="en-US" altLang="zh-CN" dirty="0"/>
              <a:t> = </a:t>
            </a:r>
            <a:r>
              <a:rPr lang="en-US" altLang="zh-CN" dirty="0" err="1"/>
              <a:t>link.text</a:t>
            </a:r>
            <a:r>
              <a:rPr lang="en-US" altLang="zh-CN" dirty="0"/>
              <a:t>();</a:t>
            </a:r>
            <a:br>
              <a:rPr lang="en-US" altLang="zh-CN" dirty="0"/>
            </a:br>
            <a:r>
              <a:rPr lang="en-US" altLang="zh-CN" dirty="0"/>
              <a:t>}</a:t>
            </a:r>
            <a:endParaRPr lang="zh-CN" altLang="en-US" dirty="0"/>
          </a:p>
        </p:txBody>
      </p:sp>
    </p:spTree>
    <p:extLst>
      <p:ext uri="{BB962C8B-B14F-4D97-AF65-F5344CB8AC3E}">
        <p14:creationId xmlns:p14="http://schemas.microsoft.com/office/powerpoint/2010/main" val="4160305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lstStyle/>
          <a:p>
            <a:r>
              <a:rPr lang="zh-CN" altLang="en-US" dirty="0"/>
              <a:t>例子</a:t>
            </a:r>
            <a:r>
              <a:rPr lang="en-US" altLang="zh-CN" dirty="0"/>
              <a:t>:  JAVA</a:t>
            </a:r>
            <a:r>
              <a:rPr lang="zh-CN" altLang="en-US" dirty="0"/>
              <a:t>爬虫</a:t>
            </a:r>
            <a:r>
              <a:rPr lang="en-US" altLang="zh-CN" dirty="0"/>
              <a:t>—</a:t>
            </a:r>
            <a:r>
              <a:rPr lang="zh-CN" altLang="en-US" dirty="0"/>
              <a:t>百度百科</a:t>
            </a:r>
          </a:p>
        </p:txBody>
      </p:sp>
      <p:sp>
        <p:nvSpPr>
          <p:cNvPr id="3" name="内容占位符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zh-CN" altLang="zh-CN" dirty="0"/>
              <a:t>网络爬虫控制器部分</a:t>
            </a:r>
            <a:endParaRPr lang="en-US" altLang="zh-CN" dirty="0"/>
          </a:p>
          <a:p>
            <a:pPr lvl="1" fontAlgn="auto">
              <a:spcAft>
                <a:spcPts val="0"/>
              </a:spcAft>
              <a:buFont typeface="Arial" pitchFamily="34" charset="0"/>
              <a:buChar char="–"/>
              <a:defRPr/>
            </a:pPr>
            <a:r>
              <a:rPr lang="en-US" altLang="zh-CN" dirty="0" err="1"/>
              <a:t>java.net.HttpURLConnection</a:t>
            </a:r>
            <a:r>
              <a:rPr lang="zh-CN" altLang="zh-CN" dirty="0"/>
              <a:t>包， 给出</a:t>
            </a:r>
            <a:r>
              <a:rPr lang="en-US" altLang="zh-CN" dirty="0"/>
              <a:t>URL</a:t>
            </a:r>
            <a:r>
              <a:rPr lang="zh-CN" altLang="zh-CN" dirty="0"/>
              <a:t>，网页写入缓存</a:t>
            </a:r>
            <a:endParaRPr lang="en-US" altLang="zh-CN" dirty="0"/>
          </a:p>
          <a:p>
            <a:pPr fontAlgn="auto">
              <a:spcAft>
                <a:spcPts val="0"/>
              </a:spcAft>
              <a:buFont typeface="Arial" pitchFamily="34" charset="0"/>
              <a:buChar char="•"/>
              <a:defRPr/>
            </a:pPr>
            <a:r>
              <a:rPr lang="zh-CN" altLang="zh-CN" dirty="0"/>
              <a:t>正则表达式处理部分</a:t>
            </a:r>
            <a:endParaRPr lang="en-US" altLang="zh-CN" dirty="0"/>
          </a:p>
          <a:p>
            <a:pPr lvl="1">
              <a:buFont typeface="Arial" pitchFamily="34" charset="0"/>
              <a:buChar char="•"/>
              <a:defRPr/>
            </a:pPr>
            <a:r>
              <a:rPr lang="zh-CN" altLang="zh-CN" dirty="0"/>
              <a:t>使用正则表达式匹配出标题和导航</a:t>
            </a:r>
            <a:endParaRPr lang="en-US" altLang="zh-CN" dirty="0"/>
          </a:p>
          <a:p>
            <a:pPr lvl="1" fontAlgn="auto">
              <a:spcAft>
                <a:spcPts val="0"/>
              </a:spcAft>
              <a:buFont typeface="Arial" pitchFamily="34" charset="0"/>
              <a:buChar char="–"/>
              <a:defRPr/>
            </a:pPr>
            <a:r>
              <a:rPr lang="en-US" altLang="zh-CN" dirty="0"/>
              <a:t>Apache.org</a:t>
            </a:r>
            <a:r>
              <a:rPr lang="zh-CN" altLang="zh-CN" dirty="0"/>
              <a:t>的</a:t>
            </a:r>
            <a:r>
              <a:rPr lang="en-US" altLang="zh-CN" dirty="0"/>
              <a:t>Jakarta-ORO</a:t>
            </a:r>
            <a:r>
              <a:rPr lang="zh-CN" altLang="zh-CN" dirty="0"/>
              <a:t>正则表达式库，它是最全面的正则表达式</a:t>
            </a:r>
            <a:r>
              <a:rPr lang="en-US" altLang="zh-CN" dirty="0"/>
              <a:t>API</a:t>
            </a:r>
            <a:r>
              <a:rPr lang="zh-CN" altLang="zh-CN" dirty="0"/>
              <a:t>之一</a:t>
            </a:r>
            <a:endParaRPr lang="en-US" altLang="zh-CN" dirty="0"/>
          </a:p>
          <a:p>
            <a:pPr lvl="1" fontAlgn="auto">
              <a:spcAft>
                <a:spcPts val="0"/>
              </a:spcAft>
              <a:buFont typeface="Arial" pitchFamily="34" charset="0"/>
              <a:buChar char="–"/>
              <a:defRPr/>
            </a:pPr>
            <a:r>
              <a:rPr lang="en-US" altLang="zh-CN" dirty="0" err="1"/>
              <a:t>java.util.regex</a:t>
            </a:r>
            <a:r>
              <a:rPr lang="zh-CN" altLang="en-US" dirty="0"/>
              <a:t>包</a:t>
            </a:r>
            <a:endParaRPr lang="en-US" altLang="zh-CN" dirty="0"/>
          </a:p>
          <a:p>
            <a:pPr fontAlgn="auto">
              <a:spcAft>
                <a:spcPts val="0"/>
              </a:spcAft>
              <a:buFont typeface="Arial" pitchFamily="34" charset="0"/>
              <a:buChar char="•"/>
              <a:defRPr/>
            </a:pPr>
            <a:r>
              <a:rPr lang="en-US" altLang="zh-CN" dirty="0" err="1"/>
              <a:t>Jsoup</a:t>
            </a:r>
            <a:r>
              <a:rPr lang="zh-CN" altLang="zh-CN" dirty="0"/>
              <a:t>处理部分。</a:t>
            </a:r>
            <a:endParaRPr lang="en-US" altLang="zh-CN" dirty="0"/>
          </a:p>
          <a:p>
            <a:pPr lvl="1">
              <a:defRPr/>
            </a:pPr>
            <a:r>
              <a:rPr lang="zh-CN" altLang="zh-CN" dirty="0"/>
              <a:t>用</a:t>
            </a:r>
            <a:r>
              <a:rPr lang="en-US" altLang="zh-CN" dirty="0" err="1"/>
              <a:t>jsoup</a:t>
            </a:r>
            <a:r>
              <a:rPr lang="zh-CN" altLang="zh-CN" dirty="0"/>
              <a:t>匹配出正文、目录、开放分类和相关词汇等内容</a:t>
            </a:r>
            <a:endParaRPr lang="en-US" altLang="zh-CN" dirty="0"/>
          </a:p>
        </p:txBody>
      </p:sp>
    </p:spTree>
    <p:extLst>
      <p:ext uri="{BB962C8B-B14F-4D97-AF65-F5344CB8AC3E}">
        <p14:creationId xmlns:p14="http://schemas.microsoft.com/office/powerpoint/2010/main" val="296533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zh-CN" b="1" dirty="0"/>
              <a:t>开源</a:t>
            </a:r>
            <a:r>
              <a:rPr lang="en-US" altLang="zh-CN" b="1" dirty="0"/>
              <a:t>HTML</a:t>
            </a:r>
            <a:r>
              <a:rPr lang="zh-CN" altLang="zh-CN" b="1" dirty="0"/>
              <a:t>解析器</a:t>
            </a:r>
            <a:endParaRPr lang="zh-CN" altLang="en-US" dirty="0"/>
          </a:p>
        </p:txBody>
      </p:sp>
      <p:sp>
        <p:nvSpPr>
          <p:cNvPr id="60418" name="内容占位符 2"/>
          <p:cNvSpPr>
            <a:spLocks noGrp="1"/>
          </p:cNvSpPr>
          <p:nvPr>
            <p:ph idx="1"/>
          </p:nvPr>
        </p:nvSpPr>
        <p:spPr/>
        <p:txBody>
          <a:bodyPr/>
          <a:lstStyle/>
          <a:p>
            <a:r>
              <a:rPr lang="en-US" altLang="zh-CN" b="1" dirty="0"/>
              <a:t>C/C++</a:t>
            </a:r>
            <a:r>
              <a:rPr lang="zh-CN" altLang="zh-CN" b="1" dirty="0"/>
              <a:t>：</a:t>
            </a:r>
            <a:r>
              <a:rPr lang="en-US" altLang="zh-CN" b="1" dirty="0" err="1"/>
              <a:t>htmlcxx</a:t>
            </a:r>
            <a:r>
              <a:rPr lang="zh-CN" altLang="zh-CN" b="1" dirty="0"/>
              <a:t>等</a:t>
            </a:r>
            <a:endParaRPr lang="en-US" altLang="zh-CN" b="1" dirty="0"/>
          </a:p>
          <a:p>
            <a:r>
              <a:rPr lang="en-US" altLang="zh-CN" b="1" dirty="0"/>
              <a:t>C#</a:t>
            </a:r>
            <a:r>
              <a:rPr lang="zh-CN" altLang="zh-CN" b="1" dirty="0"/>
              <a:t>：</a:t>
            </a:r>
            <a:r>
              <a:rPr lang="en-US" altLang="zh-CN" b="1" dirty="0" err="1"/>
              <a:t>Winista.Htmlparser.Net</a:t>
            </a:r>
            <a:r>
              <a:rPr lang="zh-CN" altLang="zh-CN" b="1" dirty="0"/>
              <a:t>等</a:t>
            </a:r>
            <a:endParaRPr lang="en-US" altLang="zh-CN" b="1" dirty="0"/>
          </a:p>
          <a:p>
            <a:r>
              <a:rPr lang="en-US" altLang="zh-CN" b="1" dirty="0"/>
              <a:t>JAVA</a:t>
            </a:r>
            <a:r>
              <a:rPr lang="zh-CN" altLang="zh-CN" b="1" dirty="0"/>
              <a:t>：</a:t>
            </a:r>
            <a:r>
              <a:rPr lang="en-US" altLang="zh-CN" b="1" dirty="0" err="1"/>
              <a:t>HTMLParser</a:t>
            </a:r>
            <a:r>
              <a:rPr lang="en-US" altLang="zh-CN" b="1" dirty="0"/>
              <a:t>, </a:t>
            </a:r>
            <a:r>
              <a:rPr lang="en-US" altLang="zh-CN" b="1" dirty="0" err="1"/>
              <a:t>jsoup</a:t>
            </a:r>
            <a:r>
              <a:rPr lang="zh-CN" altLang="zh-CN" b="1" dirty="0"/>
              <a:t>等</a:t>
            </a:r>
          </a:p>
          <a:p>
            <a:pPr marL="342900" lvl="1" indent="-342900">
              <a:buFont typeface="Arial" pitchFamily="34" charset="0"/>
              <a:buChar char="•"/>
            </a:pPr>
            <a:r>
              <a:rPr lang="en-US" altLang="zh-CN" b="1" dirty="0"/>
              <a:t>Python</a:t>
            </a:r>
            <a:r>
              <a:rPr lang="zh-CN" altLang="zh-CN" b="1" dirty="0"/>
              <a:t>：</a:t>
            </a:r>
            <a:r>
              <a:rPr lang="en-US" altLang="zh-CN" sz="3200" b="1" dirty="0" err="1"/>
              <a:t>lxml</a:t>
            </a:r>
            <a:r>
              <a:rPr lang="zh-CN" altLang="zh-CN" sz="3200" b="1" dirty="0"/>
              <a:t>等</a:t>
            </a:r>
          </a:p>
          <a:p>
            <a:endParaRPr lang="zh-CN" altLang="en-US" dirty="0"/>
          </a:p>
        </p:txBody>
      </p:sp>
    </p:spTree>
    <p:extLst>
      <p:ext uri="{BB962C8B-B14F-4D97-AF65-F5344CB8AC3E}">
        <p14:creationId xmlns:p14="http://schemas.microsoft.com/office/powerpoint/2010/main" val="1253279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  Beautiful Soup</a:t>
            </a:r>
            <a:r>
              <a:rPr lang="zh-CN" altLang="en-US" dirty="0"/>
              <a:t>模块</a:t>
            </a:r>
          </a:p>
        </p:txBody>
      </p:sp>
      <p:sp>
        <p:nvSpPr>
          <p:cNvPr id="3" name="内容占位符 2"/>
          <p:cNvSpPr>
            <a:spLocks noGrp="1"/>
          </p:cNvSpPr>
          <p:nvPr>
            <p:ph idx="1"/>
          </p:nvPr>
        </p:nvSpPr>
        <p:spPr/>
        <p:txBody>
          <a:bodyPr>
            <a:normAutofit fontScale="92500"/>
          </a:bodyPr>
          <a:lstStyle/>
          <a:p>
            <a:r>
              <a:rPr lang="en-US" altLang="zh-CN" dirty="0"/>
              <a:t>python</a:t>
            </a:r>
            <a:r>
              <a:rPr lang="zh-CN" altLang="en-US" dirty="0"/>
              <a:t>的一个模块</a:t>
            </a:r>
            <a:endParaRPr lang="en-US" altLang="zh-CN" dirty="0"/>
          </a:p>
          <a:p>
            <a:pPr lvl="1"/>
            <a:r>
              <a:rPr lang="zh-CN" altLang="en-US" b="1" dirty="0"/>
              <a:t>第三方的库，使用之前需要安装</a:t>
            </a:r>
            <a:endParaRPr lang="en-US" altLang="zh-CN" b="1" dirty="0"/>
          </a:p>
          <a:p>
            <a:pPr lvl="1"/>
            <a:r>
              <a:rPr lang="en-US" altLang="zh-CN" dirty="0"/>
              <a:t>BS4  Beautiful Soup4.4.6</a:t>
            </a:r>
          </a:p>
          <a:p>
            <a:r>
              <a:rPr lang="en-US" altLang="zh-CN" dirty="0"/>
              <a:t>Beautiful Soup</a:t>
            </a:r>
            <a:r>
              <a:rPr lang="zh-CN" altLang="en-US" dirty="0"/>
              <a:t>提供一些简单的、</a:t>
            </a:r>
            <a:r>
              <a:rPr lang="en-US" altLang="zh-CN" dirty="0"/>
              <a:t>python</a:t>
            </a:r>
            <a:r>
              <a:rPr lang="zh-CN" altLang="en-US" dirty="0"/>
              <a:t>式的函数用来处理导航、搜索、修改分析树等功能。</a:t>
            </a:r>
            <a:endParaRPr lang="en-US" altLang="zh-CN" dirty="0"/>
          </a:p>
          <a:p>
            <a:r>
              <a:rPr lang="zh-CN" altLang="en-US" dirty="0"/>
              <a:t>它是一个工具箱，通过解析文档为用户提供需要抓取的数据，</a:t>
            </a:r>
            <a:endParaRPr lang="en-US" altLang="zh-CN" dirty="0"/>
          </a:p>
          <a:p>
            <a:r>
              <a:rPr lang="zh-CN" altLang="en-US" dirty="0"/>
              <a:t>简单，不需要多少代码就可以写出一个完整的应用程序。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74661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 </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从</a:t>
            </a:r>
            <a:r>
              <a:rPr lang="en-US" altLang="zh-CN" dirty="0"/>
              <a:t>HTML</a:t>
            </a:r>
            <a:r>
              <a:rPr lang="zh-CN" altLang="en-US" dirty="0"/>
              <a:t>文档构造</a:t>
            </a:r>
            <a:r>
              <a:rPr lang="en-US" altLang="zh-CN" dirty="0"/>
              <a:t>DOM</a:t>
            </a:r>
            <a:r>
              <a:rPr lang="zh-CN" altLang="en-US" dirty="0"/>
              <a:t>树，选择解析器</a:t>
            </a:r>
            <a:endParaRPr lang="en-US" dirty="0"/>
          </a:p>
          <a:p>
            <a:r>
              <a:rPr lang="en-US" dirty="0"/>
              <a:t>soup = </a:t>
            </a:r>
            <a:r>
              <a:rPr lang="en-US" dirty="0" err="1"/>
              <a:t>BeautifulSoup</a:t>
            </a:r>
            <a:r>
              <a:rPr lang="en-US" dirty="0"/>
              <a:t>(html, "</a:t>
            </a:r>
            <a:r>
              <a:rPr lang="en-US" dirty="0" err="1"/>
              <a:t>html.parser</a:t>
            </a:r>
            <a:r>
              <a:rPr lang="en-US" dirty="0"/>
              <a:t>")</a:t>
            </a:r>
          </a:p>
          <a:p>
            <a:r>
              <a:rPr lang="zh-CN" altLang="en-US" dirty="0"/>
              <a:t>解析器</a:t>
            </a:r>
            <a:endParaRPr lang="en-US" altLang="zh-CN" dirty="0"/>
          </a:p>
          <a:p>
            <a:pPr lvl="1"/>
            <a:r>
              <a:rPr lang="zh-CN" altLang="en-US" dirty="0"/>
              <a:t>使用自带的</a:t>
            </a:r>
            <a:r>
              <a:rPr lang="en-US" dirty="0" err="1"/>
              <a:t>html.parser</a:t>
            </a:r>
            <a:r>
              <a:rPr lang="zh-CN" altLang="en-US" dirty="0"/>
              <a:t>解析，</a:t>
            </a:r>
            <a:endParaRPr lang="en-US" altLang="zh-CN" dirty="0"/>
          </a:p>
          <a:p>
            <a:pPr lvl="2"/>
            <a:r>
              <a:rPr lang="zh-CN" altLang="en-US" dirty="0"/>
              <a:t>速度慢但通用 </a:t>
            </a:r>
            <a:endParaRPr lang="en-US" altLang="zh-CN" dirty="0"/>
          </a:p>
          <a:p>
            <a:pPr lvl="2"/>
            <a:r>
              <a:rPr lang="en-US" dirty="0"/>
              <a:t>soup = </a:t>
            </a:r>
            <a:r>
              <a:rPr lang="en-US" dirty="0" err="1"/>
              <a:t>BeautifulSoup</a:t>
            </a:r>
            <a:r>
              <a:rPr lang="en-US" dirty="0"/>
              <a:t>(html, "</a:t>
            </a:r>
            <a:r>
              <a:rPr lang="en-US" dirty="0" err="1"/>
              <a:t>html.parser</a:t>
            </a:r>
            <a:r>
              <a:rPr lang="en-US" dirty="0"/>
              <a:t>") </a:t>
            </a:r>
          </a:p>
          <a:p>
            <a:pPr lvl="1"/>
            <a:r>
              <a:rPr lang="en-US" dirty="0"/>
              <a:t>Html5lib</a:t>
            </a:r>
          </a:p>
          <a:p>
            <a:pPr lvl="2"/>
            <a:r>
              <a:rPr lang="zh-CN" altLang="en-US" dirty="0"/>
              <a:t>不规范的</a:t>
            </a:r>
            <a:r>
              <a:rPr lang="en-US" altLang="zh-CN" dirty="0"/>
              <a:t>html</a:t>
            </a:r>
            <a:r>
              <a:rPr lang="zh-CN" altLang="en-US" dirty="0"/>
              <a:t>文本转为规范的文本再进行解析</a:t>
            </a:r>
            <a:endParaRPr lang="en-US" dirty="0"/>
          </a:p>
          <a:p>
            <a:pPr lvl="1"/>
            <a:r>
              <a:rPr lang="en-US" dirty="0" err="1"/>
              <a:t>lxml</a:t>
            </a:r>
            <a:endParaRPr lang="en-US" dirty="0"/>
          </a:p>
          <a:p>
            <a:pPr lvl="2"/>
            <a:r>
              <a:rPr lang="en-US" dirty="0"/>
              <a:t>python</a:t>
            </a:r>
            <a:r>
              <a:rPr lang="zh-CN" altLang="en-US" dirty="0"/>
              <a:t>的一个解析库，</a:t>
            </a:r>
            <a:endParaRPr lang="en-US" altLang="zh-CN" dirty="0"/>
          </a:p>
          <a:p>
            <a:pPr lvl="2"/>
            <a:r>
              <a:rPr lang="zh-CN" altLang="en-US" dirty="0"/>
              <a:t>支持</a:t>
            </a:r>
            <a:r>
              <a:rPr lang="en-US" dirty="0"/>
              <a:t>HTML</a:t>
            </a:r>
            <a:r>
              <a:rPr lang="zh-CN" altLang="en-US" dirty="0"/>
              <a:t>和</a:t>
            </a:r>
            <a:r>
              <a:rPr lang="en-US" dirty="0"/>
              <a:t>XML</a:t>
            </a:r>
            <a:r>
              <a:rPr lang="zh-CN" altLang="en-US" dirty="0"/>
              <a:t>的解析，</a:t>
            </a:r>
            <a:endParaRPr lang="en-US" altLang="zh-CN" dirty="0"/>
          </a:p>
          <a:p>
            <a:pPr lvl="2"/>
            <a:r>
              <a:rPr lang="zh-CN" altLang="en-US" dirty="0"/>
              <a:t>支持</a:t>
            </a:r>
            <a:r>
              <a:rPr lang="en-US" dirty="0" err="1"/>
              <a:t>XPath</a:t>
            </a:r>
            <a:r>
              <a:rPr lang="zh-CN" altLang="en-US" dirty="0"/>
              <a:t>解析方式，</a:t>
            </a:r>
            <a:endParaRPr lang="en-US" altLang="zh-CN" dirty="0"/>
          </a:p>
          <a:p>
            <a:pPr lvl="2"/>
            <a:r>
              <a:rPr lang="zh-CN" altLang="en-US" dirty="0"/>
              <a:t>解析效率非常高</a:t>
            </a:r>
            <a:endParaRPr lang="en-US" altLang="zh-CN" dirty="0"/>
          </a:p>
          <a:p>
            <a:pPr lvl="2"/>
            <a:r>
              <a:rPr lang="en-US" altLang="zh-CN" dirty="0" err="1"/>
              <a:t>lxml</a:t>
            </a:r>
            <a:r>
              <a:rPr lang="zh-CN" altLang="en-US" dirty="0"/>
              <a:t>只会局部遍历</a:t>
            </a:r>
            <a:endParaRPr lang="en-US" altLang="zh-CN" dirty="0"/>
          </a:p>
          <a:p>
            <a:pPr lvl="1"/>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457200" y="2376683"/>
            <a:ext cx="8229600" cy="2972997"/>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b="1" dirty="0"/>
              <a:t>一、正则表达式</a:t>
            </a:r>
          </a:p>
          <a:p>
            <a:r>
              <a:rPr lang="zh-CN" altLang="zh-CN" b="1" dirty="0"/>
              <a:t>二、基于</a:t>
            </a:r>
            <a:r>
              <a:rPr lang="en-US" altLang="zh-CN" b="1" dirty="0"/>
              <a:t>HTML DOM</a:t>
            </a:r>
            <a:r>
              <a:rPr lang="zh-CN" altLang="zh-CN" b="1" dirty="0"/>
              <a:t>提取内容</a:t>
            </a:r>
            <a:endParaRPr lang="en-US" altLang="zh-CN" b="1" dirty="0"/>
          </a:p>
          <a:p>
            <a:r>
              <a:rPr lang="zh-CN" altLang="en-US" dirty="0"/>
              <a:t>三、</a:t>
            </a:r>
            <a:r>
              <a:rPr lang="en-US" altLang="zh-CN" dirty="0"/>
              <a:t> Beautiful Soup</a:t>
            </a:r>
            <a:r>
              <a:rPr lang="zh-CN" altLang="en-US" dirty="0"/>
              <a:t>模块</a:t>
            </a:r>
            <a:endParaRPr lang="en-US" altLang="zh-CN" dirty="0"/>
          </a:p>
          <a:p>
            <a:r>
              <a:rPr lang="zh-CN" altLang="en-US" b="1" dirty="0"/>
              <a:t>四、</a:t>
            </a:r>
            <a:r>
              <a:rPr lang="en-US" altLang="zh-CN" b="1" dirty="0"/>
              <a:t>  python</a:t>
            </a:r>
            <a:r>
              <a:rPr lang="zh-CN" altLang="en-US" b="1" dirty="0"/>
              <a:t>爬虫框架 </a:t>
            </a:r>
            <a:r>
              <a:rPr lang="en-US" altLang="zh-CN" dirty="0" err="1"/>
              <a:t>Scrapy</a:t>
            </a:r>
            <a:endParaRPr lang="zh-CN" altLang="zh-CN" b="1" dirty="0"/>
          </a:p>
          <a:p>
            <a:r>
              <a:rPr lang="zh-CN" altLang="en-US" b="1" dirty="0"/>
              <a:t>五、</a:t>
            </a:r>
            <a:r>
              <a:rPr lang="zh-CN" altLang="zh-CN" b="1" dirty="0"/>
              <a:t>元搜索引擎</a:t>
            </a:r>
          </a:p>
          <a:p>
            <a:endParaRPr lang="zh-CN" altLang="en-US" dirty="0"/>
          </a:p>
        </p:txBody>
      </p:sp>
    </p:spTree>
    <p:extLst>
      <p:ext uri="{BB962C8B-B14F-4D97-AF65-F5344CB8AC3E}">
        <p14:creationId xmlns:p14="http://schemas.microsoft.com/office/powerpoint/2010/main" val="1704373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2226" name="Picture 2"/>
          <p:cNvPicPr>
            <a:picLocks noGrp="1" noChangeAspect="1" noChangeArrowheads="1"/>
          </p:cNvPicPr>
          <p:nvPr>
            <p:ph idx="1"/>
          </p:nvPr>
        </p:nvPicPr>
        <p:blipFill>
          <a:blip r:embed="rId2"/>
          <a:srcRect/>
          <a:stretch>
            <a:fillRect/>
          </a:stretch>
        </p:blipFill>
        <p:spPr bwMode="auto">
          <a:xfrm>
            <a:off x="714348" y="357166"/>
            <a:ext cx="7157519" cy="5857916"/>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457200" y="1634331"/>
            <a:ext cx="8229600" cy="44577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buNone/>
            </a:pPr>
            <a:r>
              <a:rPr lang="en-US" altLang="zh-CN" dirty="0"/>
              <a:t>import </a:t>
            </a:r>
            <a:r>
              <a:rPr lang="en-US" altLang="zh-CN" dirty="0" err="1"/>
              <a:t>urllib.request</a:t>
            </a:r>
            <a:endParaRPr lang="en-US" altLang="zh-CN" dirty="0"/>
          </a:p>
          <a:p>
            <a:pPr>
              <a:buNone/>
            </a:pPr>
            <a:r>
              <a:rPr lang="en-US" altLang="zh-CN" dirty="0">
                <a:solidFill>
                  <a:srgbClr val="FF0000"/>
                </a:solidFill>
              </a:rPr>
              <a:t>from bs4 import </a:t>
            </a:r>
            <a:r>
              <a:rPr lang="en-US" altLang="zh-CN" dirty="0" err="1">
                <a:solidFill>
                  <a:srgbClr val="FF0000"/>
                </a:solidFill>
              </a:rPr>
              <a:t>BeautifulSoup</a:t>
            </a:r>
            <a:endParaRPr lang="en-US" altLang="zh-CN" dirty="0">
              <a:solidFill>
                <a:srgbClr val="FF0000"/>
              </a:solidFill>
            </a:endParaRPr>
          </a:p>
          <a:p>
            <a:pPr>
              <a:buNone/>
            </a:pPr>
            <a:endParaRPr lang="en-US" altLang="zh-CN" dirty="0"/>
          </a:p>
          <a:p>
            <a:pPr>
              <a:buNone/>
            </a:pPr>
            <a:r>
              <a:rPr lang="en-US" altLang="zh-CN" dirty="0" err="1"/>
              <a:t>url</a:t>
            </a:r>
            <a:r>
              <a:rPr lang="en-US" altLang="zh-CN" dirty="0"/>
              <a:t> = "http://www.baidu.com"</a:t>
            </a:r>
          </a:p>
          <a:p>
            <a:pPr>
              <a:buNone/>
            </a:pPr>
            <a:r>
              <a:rPr lang="en-US" altLang="zh-CN" dirty="0"/>
              <a:t>response = </a:t>
            </a:r>
            <a:r>
              <a:rPr lang="en-US" altLang="zh-CN" dirty="0" err="1"/>
              <a:t>urllib.request.urlopen</a:t>
            </a:r>
            <a:r>
              <a:rPr lang="en-US" altLang="zh-CN" dirty="0"/>
              <a:t>(</a:t>
            </a:r>
            <a:r>
              <a:rPr lang="en-US" altLang="zh-CN" dirty="0" err="1"/>
              <a:t>url</a:t>
            </a:r>
            <a:r>
              <a:rPr lang="en-US" altLang="zh-CN" dirty="0"/>
              <a:t>)</a:t>
            </a:r>
          </a:p>
          <a:p>
            <a:pPr>
              <a:buNone/>
            </a:pPr>
            <a:endParaRPr lang="en-US" altLang="zh-CN" dirty="0"/>
          </a:p>
          <a:p>
            <a:pPr>
              <a:buNone/>
            </a:pPr>
            <a:r>
              <a:rPr lang="en-US" altLang="zh-CN" dirty="0">
                <a:solidFill>
                  <a:srgbClr val="FF0000"/>
                </a:solidFill>
              </a:rPr>
              <a:t>soup=</a:t>
            </a:r>
            <a:r>
              <a:rPr lang="en-US" altLang="zh-CN" dirty="0" err="1">
                <a:solidFill>
                  <a:srgbClr val="FF0000"/>
                </a:solidFill>
              </a:rPr>
              <a:t>BeautifulSoup</a:t>
            </a:r>
            <a:r>
              <a:rPr lang="en-US" altLang="zh-CN" dirty="0">
                <a:solidFill>
                  <a:srgbClr val="FF0000"/>
                </a:solidFill>
              </a:rPr>
              <a:t>(</a:t>
            </a:r>
            <a:r>
              <a:rPr lang="en-US" altLang="zh-CN" dirty="0" err="1">
                <a:solidFill>
                  <a:srgbClr val="FF0000"/>
                </a:solidFill>
              </a:rPr>
              <a:t>response,'html.parser</a:t>
            </a:r>
            <a:r>
              <a:rPr lang="en-US" altLang="zh-CN" dirty="0">
                <a:solidFill>
                  <a:srgbClr val="FF0000"/>
                </a:solidFill>
              </a:rPr>
              <a:t>')</a:t>
            </a:r>
          </a:p>
          <a:p>
            <a:pPr>
              <a:buNone/>
            </a:pPr>
            <a:r>
              <a:rPr lang="en-US" altLang="zh-CN" dirty="0">
                <a:solidFill>
                  <a:srgbClr val="FF0000"/>
                </a:solidFill>
              </a:rPr>
              <a:t>print(</a:t>
            </a:r>
            <a:r>
              <a:rPr lang="en-US" altLang="zh-CN" dirty="0" err="1">
                <a:solidFill>
                  <a:srgbClr val="FF0000"/>
                </a:solidFill>
              </a:rPr>
              <a:t>soup.prettify</a:t>
            </a:r>
            <a:r>
              <a:rPr lang="en-US" altLang="zh-CN" dirty="0">
                <a:solidFill>
                  <a:srgbClr val="FF0000"/>
                </a:solidFill>
              </a:rPr>
              <a:t>())</a:t>
            </a:r>
          </a:p>
          <a:p>
            <a:pPr>
              <a:buNone/>
            </a:pP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srcRect/>
          <a:stretch>
            <a:fillRect/>
          </a:stretch>
        </p:blipFill>
        <p:spPr bwMode="auto">
          <a:xfrm>
            <a:off x="1000100" y="1000108"/>
            <a:ext cx="5429288" cy="547522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bs4</a:t>
            </a:r>
            <a:r>
              <a:rPr lang="zh-CN" altLang="en-US" b="1" dirty="0"/>
              <a:t>库的</a:t>
            </a:r>
            <a:r>
              <a:rPr lang="en-US" b="1" dirty="0"/>
              <a:t>prettify()</a:t>
            </a:r>
            <a:r>
              <a:rPr lang="zh-CN" altLang="en-US" b="1" dirty="0"/>
              <a:t>方法</a:t>
            </a:r>
            <a:endParaRPr lang="zh-CN" altLang="en-US" dirty="0"/>
          </a:p>
        </p:txBody>
      </p:sp>
      <p:sp>
        <p:nvSpPr>
          <p:cNvPr id="3" name="内容占位符 2"/>
          <p:cNvSpPr>
            <a:spLocks noGrp="1"/>
          </p:cNvSpPr>
          <p:nvPr>
            <p:ph idx="1"/>
          </p:nvPr>
        </p:nvSpPr>
        <p:spPr/>
        <p:txBody>
          <a:bodyPr/>
          <a:lstStyle/>
          <a:p>
            <a:r>
              <a:rPr lang="zh-CN" altLang="en-US" dirty="0"/>
              <a:t>基于</a:t>
            </a:r>
            <a:r>
              <a:rPr lang="en-US" altLang="zh-CN" dirty="0"/>
              <a:t>bs4</a:t>
            </a:r>
            <a:r>
              <a:rPr lang="zh-CN" altLang="en-US" dirty="0"/>
              <a:t>库</a:t>
            </a:r>
            <a:r>
              <a:rPr lang="en-US" altLang="zh-CN" dirty="0"/>
              <a:t>HTML</a:t>
            </a:r>
            <a:r>
              <a:rPr lang="zh-CN" altLang="en-US" dirty="0"/>
              <a:t>的格式输出</a:t>
            </a:r>
            <a:endParaRPr lang="en-US" altLang="zh-CN" dirty="0"/>
          </a:p>
          <a:p>
            <a:r>
              <a:rPr lang="en-US" altLang="zh-CN" dirty="0"/>
              <a:t>prettify()</a:t>
            </a:r>
            <a:r>
              <a:rPr lang="zh-CN" altLang="en-US" dirty="0"/>
              <a:t>方法在实际调用</a:t>
            </a:r>
            <a:r>
              <a:rPr lang="en-US" altLang="zh-CN" dirty="0"/>
              <a:t>bs4</a:t>
            </a:r>
            <a:r>
              <a:rPr lang="zh-CN" altLang="en-US" dirty="0"/>
              <a:t>库时可以起到很好的辅助作用</a:t>
            </a:r>
            <a:endParaRPr lang="en-US" altLang="zh-CN" dirty="0"/>
          </a:p>
          <a:p>
            <a:r>
              <a:rPr lang="en-US" altLang="zh-CN" dirty="0"/>
              <a:t>bs4</a:t>
            </a:r>
            <a:r>
              <a:rPr lang="zh-CN" altLang="en-US" dirty="0"/>
              <a:t>库将任何读入的</a:t>
            </a:r>
            <a:r>
              <a:rPr lang="en-US" altLang="zh-CN" dirty="0"/>
              <a:t>html</a:t>
            </a:r>
            <a:r>
              <a:rPr lang="zh-CN" altLang="en-US" dirty="0"/>
              <a:t>文件或字符串都转换为</a:t>
            </a:r>
            <a:r>
              <a:rPr lang="en-US" altLang="zh-CN" dirty="0">
                <a:solidFill>
                  <a:srgbClr val="FF0000"/>
                </a:solidFill>
              </a:rPr>
              <a:t>utf-8</a:t>
            </a:r>
            <a:r>
              <a:rPr lang="zh-CN" altLang="en-US" dirty="0">
                <a:solidFill>
                  <a:srgbClr val="FF0000"/>
                </a:solidFill>
              </a:rPr>
              <a:t>编码</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3. 1  </a:t>
            </a:r>
            <a:r>
              <a:rPr lang="zh-CN" altLang="en-US" dirty="0"/>
              <a:t>爬取网页</a:t>
            </a:r>
            <a:r>
              <a:rPr lang="en-US" altLang="zh-CN" dirty="0"/>
              <a:t>title </a:t>
            </a:r>
            <a:endParaRPr lang="zh-CN" altLang="en-US" dirty="0"/>
          </a:p>
        </p:txBody>
      </p:sp>
      <p:sp>
        <p:nvSpPr>
          <p:cNvPr id="3" name="内容占位符 2"/>
          <p:cNvSpPr>
            <a:spLocks noGrp="1"/>
          </p:cNvSpPr>
          <p:nvPr>
            <p:ph idx="1"/>
          </p:nvPr>
        </p:nvSpPr>
        <p:spPr/>
        <p:txBody>
          <a:bodyPr/>
          <a:lstStyle/>
          <a:p>
            <a:r>
              <a:rPr lang="en-US" b="1" dirty="0"/>
              <a:t>Beautiful Soup 4.4.0 </a:t>
            </a:r>
            <a:r>
              <a:rPr lang="zh-CN" altLang="en-US" b="1" dirty="0"/>
              <a:t>文档</a:t>
            </a:r>
            <a:endParaRPr lang="en-US" altLang="zh-CN" b="1" dirty="0"/>
          </a:p>
          <a:p>
            <a:pPr lvl="1"/>
            <a:r>
              <a:rPr lang="en-US" altLang="zh-CN" b="1" dirty="0"/>
              <a:t>https://www.crummy.com/software/BeautifulSoup/bs4/doc.zh/index.html#id45</a:t>
            </a:r>
          </a:p>
          <a:p>
            <a:r>
              <a:rPr lang="zh-CN" altLang="en-US" b="1" dirty="0"/>
              <a:t>工作步骤</a:t>
            </a:r>
            <a:endParaRPr lang="en-US" altLang="zh-CN" b="1" dirty="0"/>
          </a:p>
          <a:p>
            <a:pPr lvl="1"/>
            <a:r>
              <a:rPr lang="zh-CN" altLang="en-US" b="1" dirty="0"/>
              <a:t>获取</a:t>
            </a:r>
            <a:r>
              <a:rPr lang="en-US" altLang="zh-CN" b="1" dirty="0"/>
              <a:t>URL</a:t>
            </a:r>
            <a:r>
              <a:rPr lang="zh-CN" altLang="en-US" b="1" dirty="0"/>
              <a:t>对应的网页</a:t>
            </a:r>
            <a:endParaRPr lang="en-US" altLang="zh-CN" b="1" dirty="0"/>
          </a:p>
          <a:p>
            <a:pPr lvl="1"/>
            <a:r>
              <a:rPr lang="zh-CN" altLang="en-US" b="1" dirty="0"/>
              <a:t>网页转化成</a:t>
            </a:r>
            <a:r>
              <a:rPr lang="en-US" altLang="zh-CN" b="1" dirty="0"/>
              <a:t>DOM</a:t>
            </a:r>
            <a:r>
              <a:rPr lang="zh-CN" altLang="en-US" b="1" dirty="0"/>
              <a:t>格式</a:t>
            </a:r>
            <a:endParaRPr lang="en-US" altLang="zh-CN" b="1" dirty="0"/>
          </a:p>
          <a:p>
            <a:pPr lvl="1"/>
            <a:r>
              <a:rPr lang="en-US" altLang="zh-CN" b="1" dirty="0"/>
              <a:t>&lt;title&gt; </a:t>
            </a:r>
            <a:r>
              <a:rPr lang="zh-CN" altLang="en-US" b="1" dirty="0"/>
              <a:t>标记</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9" name="Picture 3"/>
          <p:cNvPicPr>
            <a:picLocks noGrp="1" noChangeAspect="1" noChangeArrowheads="1"/>
          </p:cNvPicPr>
          <p:nvPr>
            <p:ph idx="1"/>
          </p:nvPr>
        </p:nvPicPr>
        <p:blipFill>
          <a:blip r:embed="rId2"/>
          <a:srcRect/>
          <a:stretch>
            <a:fillRect/>
          </a:stretch>
        </p:blipFill>
        <p:spPr bwMode="auto">
          <a:xfrm>
            <a:off x="1000099" y="357166"/>
            <a:ext cx="7239051" cy="5929354"/>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t>对象的种类</a:t>
            </a:r>
            <a:endParaRPr lang="en-US" altLang="zh-CN" b="1" dirty="0"/>
          </a:p>
          <a:p>
            <a:pPr lvl="1"/>
            <a:r>
              <a:rPr lang="en-US" b="1" dirty="0"/>
              <a:t>Tag</a:t>
            </a:r>
          </a:p>
          <a:p>
            <a:pPr lvl="1"/>
            <a:r>
              <a:rPr lang="en-US" altLang="zh-CN" b="1" dirty="0"/>
              <a:t>Name</a:t>
            </a:r>
          </a:p>
          <a:p>
            <a:pPr lvl="1"/>
            <a:r>
              <a:rPr lang="en-US" altLang="zh-CN" b="1" dirty="0"/>
              <a:t>Id</a:t>
            </a:r>
          </a:p>
          <a:p>
            <a:pPr lvl="1"/>
            <a:r>
              <a:rPr lang="en-US" altLang="zh-CN" b="1" dirty="0"/>
              <a:t>class</a:t>
            </a:r>
            <a:endParaRPr lang="zh-CN" altLang="en-US" dirty="0"/>
          </a:p>
        </p:txBody>
      </p:sp>
      <p:pic>
        <p:nvPicPr>
          <p:cNvPr id="8195" name="Picture 3"/>
          <p:cNvPicPr>
            <a:picLocks noChangeAspect="1" noChangeArrowheads="1"/>
          </p:cNvPicPr>
          <p:nvPr/>
        </p:nvPicPr>
        <p:blipFill>
          <a:blip r:embed="rId2"/>
          <a:srcRect/>
          <a:stretch>
            <a:fillRect/>
          </a:stretch>
        </p:blipFill>
        <p:spPr bwMode="auto">
          <a:xfrm>
            <a:off x="3643306" y="142852"/>
            <a:ext cx="2886075" cy="65913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3.2  </a:t>
            </a:r>
            <a:r>
              <a:rPr lang="zh-CN" altLang="en-US" b="1" dirty="0"/>
              <a:t>爬取网页正文</a:t>
            </a:r>
            <a:endParaRPr lang="zh-CN" altLang="en-US" dirty="0"/>
          </a:p>
        </p:txBody>
      </p:sp>
      <p:sp>
        <p:nvSpPr>
          <p:cNvPr id="3" name="内容占位符 2"/>
          <p:cNvSpPr>
            <a:spLocks noGrp="1"/>
          </p:cNvSpPr>
          <p:nvPr>
            <p:ph idx="1"/>
          </p:nvPr>
        </p:nvSpPr>
        <p:spPr/>
        <p:txBody>
          <a:bodyPr/>
          <a:lstStyle/>
          <a:p>
            <a:r>
              <a:rPr lang="zh-CN" altLang="en-US" dirty="0"/>
              <a:t>小说网站</a:t>
            </a:r>
            <a:r>
              <a:rPr lang="en-US" altLang="zh-CN" dirty="0"/>
              <a:t>-</a:t>
            </a:r>
            <a:r>
              <a:rPr lang="zh-CN" altLang="en-US" dirty="0"/>
              <a:t>庆余年</a:t>
            </a:r>
            <a:r>
              <a:rPr lang="en-US" altLang="zh-CN" dirty="0"/>
              <a:t>-</a:t>
            </a:r>
            <a:r>
              <a:rPr lang="zh-CN" altLang="en-US" dirty="0"/>
              <a:t>楔子</a:t>
            </a:r>
            <a:endParaRPr lang="en-US" altLang="zh-CN" dirty="0"/>
          </a:p>
          <a:p>
            <a:pPr lvl="1"/>
            <a:r>
              <a:rPr lang="en-US" altLang="zh-CN" dirty="0">
                <a:hlinkClick r:id="rId2"/>
              </a:rPr>
              <a:t>http://www.aixiawx.com/16/16039/10137185.html</a:t>
            </a:r>
            <a:endParaRPr lang="en-US" altLang="zh-CN" dirty="0"/>
          </a:p>
          <a:p>
            <a:r>
              <a:rPr lang="zh-CN" altLang="en-US" dirty="0"/>
              <a:t>分析网页</a:t>
            </a:r>
            <a:endParaRPr lang="en-US" altLang="zh-CN" dirty="0"/>
          </a:p>
          <a:p>
            <a:pPr lvl="1"/>
            <a:r>
              <a:rPr lang="zh-CN" altLang="en-US" dirty="0"/>
              <a:t>开发者工具</a:t>
            </a:r>
            <a:endParaRPr lang="en-US" altLang="zh-CN" dirty="0"/>
          </a:p>
          <a:p>
            <a:pPr lvl="1"/>
            <a:r>
              <a:rPr lang="zh-CN" altLang="en-US" dirty="0"/>
              <a:t>小说内容</a:t>
            </a:r>
            <a:endParaRPr lang="en-US" altLang="zh-CN" dirty="0"/>
          </a:p>
          <a:p>
            <a:pPr lvl="2"/>
            <a:r>
              <a:rPr lang="en-US" altLang="zh-CN" dirty="0"/>
              <a:t>&lt;div  id=content&gt;</a:t>
            </a:r>
          </a:p>
          <a:p>
            <a:pPr lvl="1">
              <a:buNone/>
            </a:pP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 </a:t>
            </a:r>
            <a:r>
              <a:rPr lang="zh-CN" altLang="en-US" dirty="0"/>
              <a:t>正则表达式</a:t>
            </a:r>
          </a:p>
        </p:txBody>
      </p:sp>
      <p:sp>
        <p:nvSpPr>
          <p:cNvPr id="3" name="内容占位符 2"/>
          <p:cNvSpPr>
            <a:spLocks noGrp="1"/>
          </p:cNvSpPr>
          <p:nvPr>
            <p:ph idx="1"/>
          </p:nvPr>
        </p:nvSpPr>
        <p:spPr/>
        <p:txBody>
          <a:bodyPr>
            <a:normAutofit lnSpcReduction="10000"/>
          </a:bodyPr>
          <a:lstStyle/>
          <a:p>
            <a:r>
              <a:rPr lang="en-US" altLang="zh-CN" dirty="0"/>
              <a:t>1.1 </a:t>
            </a:r>
            <a:r>
              <a:rPr lang="zh-CN" altLang="en-US" dirty="0"/>
              <a:t>正则表达式</a:t>
            </a:r>
            <a:endParaRPr lang="en-US" altLang="zh-CN" dirty="0"/>
          </a:p>
          <a:p>
            <a:pPr lvl="1"/>
            <a:r>
              <a:rPr lang="zh-CN" altLang="en-US" dirty="0"/>
              <a:t>规则表达式   </a:t>
            </a:r>
            <a:r>
              <a:rPr lang="en-US" altLang="zh-CN" dirty="0"/>
              <a:t>Regular Expression</a:t>
            </a:r>
            <a:r>
              <a:rPr lang="zh-CN" altLang="en-US" dirty="0"/>
              <a:t>，</a:t>
            </a:r>
            <a:endParaRPr lang="en-US" altLang="zh-CN" dirty="0"/>
          </a:p>
          <a:p>
            <a:pPr lvl="1"/>
            <a:r>
              <a:rPr lang="zh-CN" altLang="en-US" dirty="0"/>
              <a:t>在代码中常简写为</a:t>
            </a:r>
            <a:r>
              <a:rPr lang="en-US" altLang="zh-CN" dirty="0"/>
              <a:t>regex</a:t>
            </a:r>
            <a:r>
              <a:rPr lang="zh-CN" altLang="en-US" dirty="0"/>
              <a:t>、</a:t>
            </a:r>
            <a:r>
              <a:rPr lang="en-US" altLang="zh-CN" dirty="0" err="1"/>
              <a:t>regexp</a:t>
            </a:r>
            <a:r>
              <a:rPr lang="zh-CN" altLang="en-US" dirty="0"/>
              <a:t>或</a:t>
            </a:r>
            <a:r>
              <a:rPr lang="en-US" altLang="zh-CN" dirty="0"/>
              <a:t>RE</a:t>
            </a:r>
          </a:p>
          <a:p>
            <a:pPr lvl="1"/>
            <a:r>
              <a:rPr lang="zh-CN" altLang="en-US" dirty="0"/>
              <a:t>正则表达式是对</a:t>
            </a:r>
            <a:r>
              <a:rPr lang="zh-CN" altLang="en-US" dirty="0">
                <a:hlinkClick r:id="rId2"/>
              </a:rPr>
              <a:t>字符</a:t>
            </a:r>
            <a:r>
              <a:rPr lang="zh-CN" altLang="en-US" dirty="0"/>
              <a:t>串操作的一种逻辑公式，就是用事先定义好的一些特定字符、及这些特定字符的组合，组成一个“</a:t>
            </a:r>
            <a:r>
              <a:rPr lang="zh-CN" altLang="en-US" dirty="0">
                <a:solidFill>
                  <a:srgbClr val="FF0000"/>
                </a:solidFill>
              </a:rPr>
              <a:t>规则字符串</a:t>
            </a:r>
            <a:r>
              <a:rPr lang="zh-CN" altLang="en-US" dirty="0"/>
              <a:t>”，这个“规则字符串”用来表达对字符串的一种</a:t>
            </a:r>
            <a:r>
              <a:rPr lang="zh-CN" altLang="en-US" dirty="0">
                <a:solidFill>
                  <a:srgbClr val="FF0000"/>
                </a:solidFill>
              </a:rPr>
              <a:t>过滤逻辑</a:t>
            </a:r>
            <a:r>
              <a:rPr lang="zh-CN" altLang="en-US" dirty="0"/>
              <a:t>。</a:t>
            </a:r>
            <a:endParaRPr lang="en-US" altLang="zh-CN" dirty="0"/>
          </a:p>
          <a:p>
            <a:pPr lvl="1"/>
            <a:r>
              <a:rPr lang="zh-CN" altLang="en-US" dirty="0"/>
              <a:t>正则表通常被用来检索、替换那些符合某个模式</a:t>
            </a:r>
            <a:r>
              <a:rPr lang="en-US" altLang="zh-CN" dirty="0"/>
              <a:t>(</a:t>
            </a:r>
            <a:r>
              <a:rPr lang="zh-CN" altLang="en-US" dirty="0"/>
              <a:t>规则</a:t>
            </a:r>
            <a:r>
              <a:rPr lang="en-US" altLang="zh-CN" dirty="0"/>
              <a:t>)</a:t>
            </a:r>
            <a:r>
              <a:rPr lang="zh-CN" altLang="en-US" dirty="0"/>
              <a:t>的文本。</a:t>
            </a:r>
            <a:endParaRPr lang="en-US" altLang="zh-CN" dirty="0"/>
          </a:p>
          <a:p>
            <a:endParaRPr lang="zh-CN" altLang="en-US" dirty="0"/>
          </a:p>
        </p:txBody>
      </p:sp>
    </p:spTree>
    <p:extLst>
      <p:ext uri="{BB962C8B-B14F-4D97-AF65-F5344CB8AC3E}">
        <p14:creationId xmlns:p14="http://schemas.microsoft.com/office/powerpoint/2010/main" val="962519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28596" y="357166"/>
            <a:ext cx="8229600" cy="2900370"/>
          </a:xfrm>
        </p:spPr>
        <p:txBody>
          <a:bodyPr>
            <a:normAutofit fontScale="70000" lnSpcReduction="20000"/>
          </a:bodyPr>
          <a:lstStyle/>
          <a:p>
            <a:pPr>
              <a:buNone/>
            </a:pPr>
            <a:r>
              <a:rPr lang="en-US" altLang="zh-CN" sz="2400" dirty="0"/>
              <a:t>import </a:t>
            </a:r>
            <a:r>
              <a:rPr lang="en-US" altLang="zh-CN" sz="2400" dirty="0" err="1"/>
              <a:t>urllib.request</a:t>
            </a:r>
            <a:endParaRPr lang="en-US" altLang="zh-CN" sz="2400" dirty="0"/>
          </a:p>
          <a:p>
            <a:pPr>
              <a:buNone/>
            </a:pPr>
            <a:r>
              <a:rPr lang="en-US" altLang="zh-CN" sz="2400" dirty="0"/>
              <a:t>from bs4 import </a:t>
            </a:r>
            <a:r>
              <a:rPr lang="en-US" altLang="zh-CN" sz="2400" dirty="0" err="1"/>
              <a:t>BeautifulSoup</a:t>
            </a:r>
            <a:endParaRPr lang="en-US" altLang="zh-CN" sz="2400" dirty="0"/>
          </a:p>
          <a:p>
            <a:pPr>
              <a:buNone/>
            </a:pPr>
            <a:endParaRPr lang="en-US" altLang="zh-CN" sz="2400" dirty="0"/>
          </a:p>
          <a:p>
            <a:pPr>
              <a:buNone/>
            </a:pPr>
            <a:r>
              <a:rPr lang="en-US" altLang="zh-CN" sz="2400" dirty="0" err="1"/>
              <a:t>url</a:t>
            </a:r>
            <a:r>
              <a:rPr lang="en-US" altLang="zh-CN" sz="2400" dirty="0"/>
              <a:t> = "http://www.aixiawx.com/16/16039/10137185.html"</a:t>
            </a:r>
          </a:p>
          <a:p>
            <a:pPr>
              <a:buNone/>
            </a:pPr>
            <a:r>
              <a:rPr lang="en-US" altLang="zh-CN" sz="2400" dirty="0"/>
              <a:t>response = </a:t>
            </a:r>
            <a:r>
              <a:rPr lang="en-US" altLang="zh-CN" sz="2400" dirty="0" err="1"/>
              <a:t>urllib.request.urlopen</a:t>
            </a:r>
            <a:r>
              <a:rPr lang="en-US" altLang="zh-CN" sz="2400" dirty="0"/>
              <a:t>(</a:t>
            </a:r>
            <a:r>
              <a:rPr lang="en-US" altLang="zh-CN" sz="2400" dirty="0" err="1"/>
              <a:t>url</a:t>
            </a:r>
            <a:r>
              <a:rPr lang="en-US" altLang="zh-CN" sz="2400" dirty="0"/>
              <a:t>)</a:t>
            </a:r>
          </a:p>
          <a:p>
            <a:pPr>
              <a:buNone/>
            </a:pPr>
            <a:endParaRPr lang="en-US" altLang="zh-CN" sz="2400" dirty="0"/>
          </a:p>
          <a:p>
            <a:pPr>
              <a:buNone/>
            </a:pPr>
            <a:r>
              <a:rPr lang="en-US" altLang="zh-CN" sz="2400" dirty="0"/>
              <a:t>soup=</a:t>
            </a:r>
            <a:r>
              <a:rPr lang="en-US" altLang="zh-CN" sz="2400" dirty="0" err="1"/>
              <a:t>BeautifulSoup</a:t>
            </a:r>
            <a:r>
              <a:rPr lang="en-US" altLang="zh-CN" sz="2400" dirty="0"/>
              <a:t>(</a:t>
            </a:r>
            <a:r>
              <a:rPr lang="en-US" altLang="zh-CN" sz="2400" dirty="0" err="1"/>
              <a:t>response,'html.parser</a:t>
            </a:r>
            <a:r>
              <a:rPr lang="en-US" altLang="zh-CN" sz="2400" dirty="0"/>
              <a:t>')</a:t>
            </a:r>
          </a:p>
          <a:p>
            <a:pPr>
              <a:buNone/>
            </a:pPr>
            <a:endParaRPr lang="en-US" altLang="zh-CN" sz="2400" dirty="0"/>
          </a:p>
          <a:p>
            <a:pPr>
              <a:buNone/>
            </a:pPr>
            <a:r>
              <a:rPr lang="en-US" altLang="zh-CN" sz="2400" dirty="0"/>
              <a:t>x=</a:t>
            </a:r>
            <a:r>
              <a:rPr lang="en-US" altLang="zh-CN" sz="2400" dirty="0" err="1"/>
              <a:t>soup.find</a:t>
            </a:r>
            <a:r>
              <a:rPr lang="en-US" altLang="zh-CN" sz="2400" dirty="0"/>
              <a:t>(id='content')</a:t>
            </a:r>
          </a:p>
          <a:p>
            <a:pPr>
              <a:buNone/>
            </a:pPr>
            <a:r>
              <a:rPr lang="en-US" altLang="zh-CN" sz="2400" dirty="0"/>
              <a:t>print(</a:t>
            </a:r>
            <a:r>
              <a:rPr lang="en-US" altLang="zh-CN" sz="2400" dirty="0" err="1"/>
              <a:t>x.get_text</a:t>
            </a:r>
            <a:r>
              <a:rPr lang="en-US" altLang="zh-CN" sz="2400" dirty="0"/>
              <a:t>())</a:t>
            </a:r>
            <a:endParaRPr lang="zh-CN" altLang="en-US" sz="2400" dirty="0"/>
          </a:p>
        </p:txBody>
      </p:sp>
      <p:pic>
        <p:nvPicPr>
          <p:cNvPr id="7171" name="Picture 3"/>
          <p:cNvPicPr>
            <a:picLocks noChangeAspect="1" noChangeArrowheads="1"/>
          </p:cNvPicPr>
          <p:nvPr/>
        </p:nvPicPr>
        <p:blipFill>
          <a:blip r:embed="rId2"/>
          <a:srcRect/>
          <a:stretch>
            <a:fillRect/>
          </a:stretch>
        </p:blipFill>
        <p:spPr bwMode="auto">
          <a:xfrm>
            <a:off x="500034" y="3000372"/>
            <a:ext cx="18288000" cy="102870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保存为 </a:t>
            </a:r>
            <a:r>
              <a:rPr lang="en-US" altLang="zh-CN" dirty="0"/>
              <a:t>txt </a:t>
            </a:r>
            <a:r>
              <a:rPr lang="zh-CN" altLang="en-US" dirty="0"/>
              <a:t>文件</a:t>
            </a:r>
          </a:p>
        </p:txBody>
      </p:sp>
      <p:sp>
        <p:nvSpPr>
          <p:cNvPr id="3" name="内容占位符 2"/>
          <p:cNvSpPr>
            <a:spLocks noGrp="1"/>
          </p:cNvSpPr>
          <p:nvPr>
            <p:ph idx="1"/>
          </p:nvPr>
        </p:nvSpPr>
        <p:spPr/>
        <p:txBody>
          <a:bodyPr>
            <a:normAutofit fontScale="85000" lnSpcReduction="20000"/>
          </a:bodyPr>
          <a:lstStyle/>
          <a:p>
            <a:r>
              <a:rPr lang="zh-CN" altLang="en-US" dirty="0"/>
              <a:t>文件处理</a:t>
            </a:r>
            <a:endParaRPr lang="en-US" dirty="0"/>
          </a:p>
          <a:p>
            <a:pPr lvl="1"/>
            <a:r>
              <a:rPr lang="en-US" dirty="0"/>
              <a:t>f = open(“chapter1.txt",'a')  </a:t>
            </a:r>
          </a:p>
          <a:p>
            <a:pPr lvl="2"/>
            <a:r>
              <a:rPr lang="en-US" dirty="0"/>
              <a:t>#</a:t>
            </a:r>
            <a:r>
              <a:rPr lang="zh-CN" altLang="en-US" dirty="0"/>
              <a:t>若文件不存在，系统自动创建。</a:t>
            </a:r>
            <a:endParaRPr lang="en-US" altLang="zh-CN" dirty="0"/>
          </a:p>
          <a:p>
            <a:pPr lvl="2"/>
            <a:r>
              <a:rPr lang="en-US" altLang="zh-CN" dirty="0"/>
              <a:t>'</a:t>
            </a:r>
            <a:r>
              <a:rPr lang="en-US" dirty="0"/>
              <a:t>a'</a:t>
            </a:r>
            <a:r>
              <a:rPr lang="zh-CN" altLang="en-US" dirty="0"/>
              <a:t>表示可连续写入到文件，保留原内容，在原内容之后写入。</a:t>
            </a:r>
            <a:endParaRPr lang="en-US" altLang="zh-CN" dirty="0"/>
          </a:p>
          <a:p>
            <a:pPr lvl="2"/>
            <a:r>
              <a:rPr lang="zh-CN" altLang="en-US" dirty="0"/>
              <a:t>可修改该模式（</a:t>
            </a:r>
            <a:r>
              <a:rPr lang="en-US" altLang="zh-CN" dirty="0"/>
              <a:t>'</a:t>
            </a:r>
            <a:r>
              <a:rPr lang="en-US" dirty="0" err="1"/>
              <a:t>w+','w','wb</a:t>
            </a:r>
            <a:r>
              <a:rPr lang="en-US" dirty="0"/>
              <a:t>'</a:t>
            </a:r>
            <a:r>
              <a:rPr lang="zh-CN" altLang="en-US" dirty="0"/>
              <a:t>等）</a:t>
            </a:r>
          </a:p>
          <a:p>
            <a:pPr lvl="1"/>
            <a:r>
              <a:rPr lang="en-US" dirty="0" err="1"/>
              <a:t>f.write</a:t>
            </a:r>
            <a:r>
              <a:rPr lang="en-US" dirty="0"/>
              <a:t>("</a:t>
            </a:r>
            <a:r>
              <a:rPr lang="en-US" dirty="0" err="1"/>
              <a:t>hello,sha</a:t>
            </a:r>
            <a:r>
              <a:rPr lang="en-US" dirty="0"/>
              <a:t>")</a:t>
            </a:r>
          </a:p>
          <a:p>
            <a:pPr lvl="1"/>
            <a:r>
              <a:rPr lang="en-US" dirty="0" err="1"/>
              <a:t>f.close</a:t>
            </a:r>
            <a:r>
              <a:rPr lang="en-US" dirty="0"/>
              <a:t>()  </a:t>
            </a:r>
          </a:p>
          <a:p>
            <a:r>
              <a:rPr lang="zh-CN" altLang="en-US" dirty="0"/>
              <a:t>运行出现编码异常</a:t>
            </a:r>
            <a:endParaRPr lang="en-US" altLang="zh-CN" dirty="0"/>
          </a:p>
          <a:p>
            <a:r>
              <a:rPr lang="en-US" altLang="zh-CN" dirty="0" err="1"/>
              <a:t>Codecs</a:t>
            </a:r>
            <a:r>
              <a:rPr lang="en-US" altLang="zh-CN" dirty="0"/>
              <a:t> </a:t>
            </a:r>
            <a:r>
              <a:rPr lang="zh-CN" altLang="en-US" dirty="0"/>
              <a:t>模块</a:t>
            </a:r>
            <a:endParaRPr lang="en-US" altLang="zh-CN" dirty="0"/>
          </a:p>
          <a:p>
            <a:pPr lvl="1"/>
            <a:r>
              <a:rPr lang="zh-CN" altLang="en-US" dirty="0"/>
              <a:t>为我们解决的字符编码的处理提供了</a:t>
            </a:r>
            <a:r>
              <a:rPr lang="en-US" altLang="zh-CN" dirty="0"/>
              <a:t>lookup</a:t>
            </a:r>
            <a:r>
              <a:rPr lang="zh-CN" altLang="en-US" dirty="0"/>
              <a:t>方法</a:t>
            </a:r>
            <a:endParaRPr lang="en-US" altLang="zh-CN" dirty="0"/>
          </a:p>
          <a:p>
            <a:pPr lvl="1"/>
            <a:r>
              <a:rPr lang="en-US" altLang="zh-CN" dirty="0"/>
              <a:t>https://blog.csdn.net/qq_28072715/article/details/79387422</a:t>
            </a:r>
            <a:endParaRPr lang="zh-CN" altLang="en-US" dirty="0"/>
          </a:p>
          <a:p>
            <a:endParaRPr lang="en-US"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9" name="Picture 3"/>
          <p:cNvPicPr>
            <a:picLocks noGrp="1" noChangeAspect="1" noChangeArrowheads="1"/>
          </p:cNvPicPr>
          <p:nvPr>
            <p:ph idx="1"/>
          </p:nvPr>
        </p:nvPicPr>
        <p:blipFill>
          <a:blip r:embed="rId2"/>
          <a:srcRect/>
          <a:stretch>
            <a:fillRect/>
          </a:stretch>
        </p:blipFill>
        <p:spPr bwMode="auto">
          <a:xfrm>
            <a:off x="571472" y="571480"/>
            <a:ext cx="8146894" cy="507209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en-US" dirty="0"/>
              <a:t>文本编码：</a:t>
            </a:r>
            <a:endParaRPr lang="en-US" altLang="zh-CN" dirty="0"/>
          </a:p>
          <a:p>
            <a:pPr lvl="1"/>
            <a:r>
              <a:rPr lang="en-US" dirty="0">
                <a:hlinkClick r:id="rId2"/>
              </a:rPr>
              <a:t>ASCII</a:t>
            </a:r>
            <a:endParaRPr lang="en-US" dirty="0"/>
          </a:p>
          <a:p>
            <a:pPr lvl="2"/>
            <a:r>
              <a:rPr lang="zh-CN" altLang="en-US" dirty="0"/>
              <a:t>一个字节表示一个符号</a:t>
            </a:r>
            <a:endParaRPr lang="en-US" dirty="0"/>
          </a:p>
          <a:p>
            <a:pPr lvl="1"/>
            <a:r>
              <a:rPr lang="en-US" dirty="0">
                <a:solidFill>
                  <a:srgbClr val="FF0000"/>
                </a:solidFill>
              </a:rPr>
              <a:t>ANSI</a:t>
            </a:r>
            <a:r>
              <a:rPr lang="zh-CN" altLang="en-US" dirty="0">
                <a:solidFill>
                  <a:srgbClr val="FF0000"/>
                </a:solidFill>
              </a:rPr>
              <a:t>编码</a:t>
            </a:r>
            <a:endParaRPr lang="en-US" dirty="0">
              <a:solidFill>
                <a:srgbClr val="FF0000"/>
              </a:solidFill>
            </a:endParaRPr>
          </a:p>
          <a:p>
            <a:pPr lvl="2"/>
            <a:r>
              <a:rPr lang="zh-CN" altLang="en-US" dirty="0"/>
              <a:t>多个字节来代表一个字符的各种汉字延伸编码方式</a:t>
            </a:r>
            <a:endParaRPr lang="en-US" altLang="zh-CN" dirty="0"/>
          </a:p>
          <a:p>
            <a:pPr lvl="3"/>
            <a:r>
              <a:rPr lang="en-US" altLang="zh-CN" dirty="0"/>
              <a:t>ANSI</a:t>
            </a:r>
            <a:r>
              <a:rPr lang="zh-CN" altLang="en-US" dirty="0"/>
              <a:t>编码表示英文字符时用一个字节，</a:t>
            </a:r>
            <a:endParaRPr lang="en-US" altLang="zh-CN" dirty="0"/>
          </a:p>
          <a:p>
            <a:pPr lvl="3"/>
            <a:r>
              <a:rPr lang="zh-CN" altLang="en-US" dirty="0"/>
              <a:t>表示中文用两个或四个字节</a:t>
            </a:r>
            <a:endParaRPr lang="en-US" altLang="zh-CN" dirty="0"/>
          </a:p>
          <a:p>
            <a:pPr lvl="2"/>
            <a:r>
              <a:rPr lang="en-US" altLang="zh-CN" dirty="0"/>
              <a:t>GB2312</a:t>
            </a:r>
            <a:r>
              <a:rPr lang="zh-CN" altLang="en-US" dirty="0"/>
              <a:t>字符集   简体中文</a:t>
            </a:r>
            <a:endParaRPr lang="en-US" altLang="zh-CN" dirty="0"/>
          </a:p>
          <a:p>
            <a:pPr lvl="2"/>
            <a:r>
              <a:rPr lang="en-US" altLang="zh-CN" dirty="0"/>
              <a:t>Big5</a:t>
            </a:r>
            <a:r>
              <a:rPr lang="zh-CN" altLang="en-US" dirty="0"/>
              <a:t>字符集   繁体中文</a:t>
            </a:r>
            <a:endParaRPr lang="en-US" altLang="zh-CN" dirty="0"/>
          </a:p>
          <a:p>
            <a:pPr lvl="2"/>
            <a:r>
              <a:rPr lang="zh-CN" altLang="en-US" dirty="0"/>
              <a:t>日文   </a:t>
            </a:r>
            <a:r>
              <a:rPr lang="en-US" altLang="zh-CN" dirty="0"/>
              <a:t>JIS </a:t>
            </a:r>
            <a:r>
              <a:rPr lang="zh-CN" altLang="en-US" dirty="0"/>
              <a:t>字符集</a:t>
            </a:r>
            <a:endParaRPr lang="en-US" dirty="0"/>
          </a:p>
          <a:p>
            <a:pPr lvl="1"/>
            <a:r>
              <a:rPr lang="en-US" dirty="0"/>
              <a:t>UNICODE </a:t>
            </a:r>
            <a:r>
              <a:rPr lang="zh-CN" altLang="en-US" dirty="0"/>
              <a:t>字符集</a:t>
            </a:r>
            <a:endParaRPr lang="en-US" dirty="0"/>
          </a:p>
          <a:p>
            <a:pPr lvl="2"/>
            <a:r>
              <a:rPr lang="zh-CN" altLang="en-US" dirty="0"/>
              <a:t>东方文字还是西方文字，一律用两个字节来表示</a:t>
            </a:r>
            <a:endParaRPr lang="en-US" altLang="zh-CN" dirty="0"/>
          </a:p>
          <a:p>
            <a:pPr lvl="2"/>
            <a:r>
              <a:rPr lang="en-US" altLang="zh-CN" dirty="0" err="1"/>
              <a:t>unicode</a:t>
            </a:r>
            <a:r>
              <a:rPr lang="zh-CN" altLang="en-US" dirty="0"/>
              <a:t>是包含了</a:t>
            </a:r>
            <a:r>
              <a:rPr lang="en-US" altLang="zh-CN" dirty="0"/>
              <a:t>gb2312</a:t>
            </a:r>
            <a:r>
              <a:rPr lang="zh-CN" altLang="en-US" dirty="0"/>
              <a:t>中的字符集，但是每种编码解码方式不一样</a:t>
            </a:r>
            <a:endParaRPr lang="en-US" altLang="zh-CN" dirty="0"/>
          </a:p>
          <a:p>
            <a:pPr lvl="2"/>
            <a:r>
              <a:rPr lang="en-US" altLang="zh-CN" dirty="0">
                <a:solidFill>
                  <a:srgbClr val="FF0000"/>
                </a:solidFill>
              </a:rPr>
              <a:t>Unicode</a:t>
            </a:r>
            <a:r>
              <a:rPr lang="zh-CN" altLang="en-US" dirty="0">
                <a:solidFill>
                  <a:srgbClr val="FF0000"/>
                </a:solidFill>
              </a:rPr>
              <a:t>编码</a:t>
            </a:r>
            <a:endParaRPr lang="en-US" altLang="zh-CN" dirty="0">
              <a:solidFill>
                <a:srgbClr val="FF0000"/>
              </a:solidFill>
              <a:latin typeface="Verdana" pitchFamily="34" charset="0"/>
              <a:ea typeface="Verdana" panose="020B0604030504040204" pitchFamily="34" charset="0"/>
              <a:cs typeface="Verdana" panose="020B0604030504040204" pitchFamily="34" charset="0"/>
            </a:endParaRPr>
          </a:p>
          <a:p>
            <a:pPr lvl="2"/>
            <a:endParaRPr lang="en-US" altLang="zh-CN" dirty="0">
              <a:solidFill>
                <a:srgbClr val="FF0000"/>
              </a:solidFill>
            </a:endParaRPr>
          </a:p>
          <a:p>
            <a:pPr lvl="2"/>
            <a:r>
              <a:rPr lang="en-US" altLang="zh-CN" dirty="0">
                <a:solidFill>
                  <a:srgbClr val="FF0000"/>
                </a:solidFill>
              </a:rPr>
              <a:t>UTF-8</a:t>
            </a:r>
            <a:r>
              <a:rPr lang="zh-CN" altLang="en-US" dirty="0">
                <a:solidFill>
                  <a:srgbClr val="FF0000"/>
                </a:solidFill>
              </a:rPr>
              <a:t>编码  </a:t>
            </a:r>
            <a:r>
              <a:rPr lang="en-US" altLang="zh-CN" dirty="0">
                <a:solidFill>
                  <a:srgbClr val="FF0000"/>
                </a:solidFill>
              </a:rPr>
              <a:t>? </a:t>
            </a:r>
            <a:endParaRPr lang="zh-CN" altLang="en-US"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关于</a:t>
            </a:r>
            <a:r>
              <a:rPr lang="en-US" b="1" dirty="0" err="1"/>
              <a:t>ANSI,unicode</a:t>
            </a:r>
            <a:r>
              <a:rPr lang="zh-CN" altLang="en-US" b="1" dirty="0"/>
              <a:t>与</a:t>
            </a:r>
            <a:r>
              <a:rPr lang="en-US" b="1" dirty="0"/>
              <a:t>utf-8</a:t>
            </a:r>
            <a:r>
              <a:rPr lang="zh-CN" altLang="en-US" b="1" dirty="0"/>
              <a:t>的区别</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hlinkClick r:id="rId2"/>
              </a:rPr>
              <a:t>https://blog.csdn.net/forest_fire/article/details/81011090</a:t>
            </a:r>
            <a:endParaRPr lang="en-US" altLang="zh-CN" dirty="0"/>
          </a:p>
          <a:p>
            <a:r>
              <a:rPr lang="en-US" altLang="zh-CN" dirty="0"/>
              <a:t>https://blog.csdn.net/willhuo/article/details/49358273?utm_source=blogkpcl10</a:t>
            </a:r>
          </a:p>
          <a:p>
            <a:r>
              <a:rPr lang="zh-CN" altLang="en-US" dirty="0"/>
              <a:t>中文操作系统默认</a:t>
            </a:r>
            <a:r>
              <a:rPr lang="en-US" altLang="zh-CN" dirty="0" err="1"/>
              <a:t>ansi</a:t>
            </a:r>
            <a:r>
              <a:rPr lang="zh-CN" altLang="en-US" dirty="0"/>
              <a:t>编码，生成的</a:t>
            </a:r>
            <a:r>
              <a:rPr lang="en-US" altLang="zh-CN" dirty="0"/>
              <a:t>txt</a:t>
            </a:r>
            <a:r>
              <a:rPr lang="zh-CN" altLang="en-US" dirty="0"/>
              <a:t>文件默认为</a:t>
            </a:r>
            <a:r>
              <a:rPr lang="en-US" altLang="zh-CN" dirty="0" err="1"/>
              <a:t>ansi</a:t>
            </a:r>
            <a:r>
              <a:rPr lang="zh-CN" altLang="en-US" dirty="0"/>
              <a:t>编码</a:t>
            </a:r>
          </a:p>
          <a:p>
            <a:r>
              <a:rPr lang="en-US" altLang="zh-CN" dirty="0" err="1"/>
              <a:t>unicode</a:t>
            </a:r>
            <a:r>
              <a:rPr lang="zh-CN" altLang="en-US" dirty="0"/>
              <a:t>是国际通用编码</a:t>
            </a:r>
            <a:endParaRPr lang="en-US" altLang="zh-CN" dirty="0"/>
          </a:p>
          <a:p>
            <a:r>
              <a:rPr lang="en-US" altLang="zh-CN" dirty="0"/>
              <a:t>utf-8</a:t>
            </a:r>
            <a:r>
              <a:rPr lang="zh-CN" altLang="en-US" dirty="0"/>
              <a:t>编码是</a:t>
            </a:r>
            <a:r>
              <a:rPr lang="en-US" altLang="zh-CN" dirty="0" err="1"/>
              <a:t>unicode</a:t>
            </a:r>
            <a:r>
              <a:rPr lang="zh-CN" altLang="en-US" dirty="0"/>
              <a:t>编码在网络之间（主要是网页）传输时的一种“变通”和“桥梁”编码。</a:t>
            </a:r>
            <a:r>
              <a:rPr lang="en-US" altLang="zh-CN" dirty="0"/>
              <a:t>utf-8</a:t>
            </a:r>
            <a:r>
              <a:rPr lang="zh-CN" altLang="en-US" dirty="0"/>
              <a:t>在网络之间传输时可以节约数据量。</a:t>
            </a:r>
            <a:endParaRPr lang="en-US" altLang="zh-CN" dirty="0"/>
          </a:p>
          <a:p>
            <a:pPr lvl="1"/>
            <a:r>
              <a:rPr lang="zh-CN" altLang="en-US" dirty="0"/>
              <a:t>网站开发者“扩展”了</a:t>
            </a:r>
            <a:r>
              <a:rPr lang="en-US" altLang="zh-CN" dirty="0"/>
              <a:t>utf-8</a:t>
            </a:r>
            <a:r>
              <a:rPr lang="zh-CN" altLang="en-US" dirty="0"/>
              <a:t>编码的使用范围</a:t>
            </a:r>
            <a:endParaRPr lang="en-US" altLang="zh-CN" dirty="0"/>
          </a:p>
          <a:p>
            <a:pPr lvl="1"/>
            <a:r>
              <a:rPr lang="en-US" altLang="zh-CN" dirty="0"/>
              <a:t>word</a:t>
            </a:r>
            <a:r>
              <a:rPr lang="zh-CN" altLang="en-US" dirty="0"/>
              <a:t>文档和一些国际通用的文档仍然使用</a:t>
            </a:r>
            <a:r>
              <a:rPr lang="en-US" altLang="zh-CN" dirty="0" err="1"/>
              <a:t>unicode</a:t>
            </a:r>
            <a:r>
              <a:rPr lang="zh-CN" altLang="en-US" dirty="0"/>
              <a:t>编码而不使用</a:t>
            </a:r>
            <a:r>
              <a:rPr lang="en-US" altLang="zh-CN" dirty="0"/>
              <a:t>utf-8</a:t>
            </a:r>
            <a:r>
              <a:rPr lang="zh-CN" altLang="en-US" dirty="0"/>
              <a:t>编码</a:t>
            </a:r>
            <a:endParaRPr lang="en-US" altLang="zh-CN" dirty="0"/>
          </a:p>
          <a:p>
            <a:pPr>
              <a:buNone/>
            </a:pPr>
            <a:endParaRPr lang="zh-CN" altLang="en-US" dirty="0"/>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bs-content-2.py</a:t>
            </a:r>
            <a:endParaRPr lang="zh-CN" altLang="en-US" dirty="0"/>
          </a:p>
        </p:txBody>
      </p:sp>
      <p:sp>
        <p:nvSpPr>
          <p:cNvPr id="3" name="内容占位符 2"/>
          <p:cNvSpPr>
            <a:spLocks noGrp="1"/>
          </p:cNvSpPr>
          <p:nvPr>
            <p:ph idx="1"/>
          </p:nvPr>
        </p:nvSpPr>
        <p:spPr/>
        <p:txBody>
          <a:bodyPr>
            <a:normAutofit fontScale="55000" lnSpcReduction="20000"/>
          </a:bodyPr>
          <a:lstStyle/>
          <a:p>
            <a:pPr>
              <a:buNone/>
            </a:pPr>
            <a:r>
              <a:rPr lang="en-US" altLang="zh-CN" dirty="0"/>
              <a:t>import </a:t>
            </a:r>
            <a:r>
              <a:rPr lang="en-US" altLang="zh-CN" dirty="0" err="1"/>
              <a:t>urllib.request</a:t>
            </a:r>
            <a:endParaRPr lang="en-US" altLang="zh-CN" dirty="0"/>
          </a:p>
          <a:p>
            <a:pPr>
              <a:buNone/>
            </a:pPr>
            <a:r>
              <a:rPr lang="en-US" altLang="zh-CN" dirty="0"/>
              <a:t>from bs4 import </a:t>
            </a:r>
            <a:r>
              <a:rPr lang="en-US" altLang="zh-CN" dirty="0" err="1"/>
              <a:t>BeautifulSoup</a:t>
            </a:r>
            <a:endParaRPr lang="en-US" altLang="zh-CN" dirty="0"/>
          </a:p>
          <a:p>
            <a:pPr>
              <a:buNone/>
            </a:pPr>
            <a:r>
              <a:rPr lang="en-US" altLang="zh-CN" dirty="0">
                <a:solidFill>
                  <a:srgbClr val="FF0000"/>
                </a:solidFill>
              </a:rPr>
              <a:t>import </a:t>
            </a:r>
            <a:r>
              <a:rPr lang="en-US" altLang="zh-CN" dirty="0" err="1">
                <a:solidFill>
                  <a:srgbClr val="FF0000"/>
                </a:solidFill>
              </a:rPr>
              <a:t>codecs</a:t>
            </a:r>
            <a:endParaRPr lang="en-US" altLang="zh-CN" dirty="0">
              <a:solidFill>
                <a:srgbClr val="FF0000"/>
              </a:solidFill>
            </a:endParaRPr>
          </a:p>
          <a:p>
            <a:pPr>
              <a:buNone/>
            </a:pPr>
            <a:endParaRPr lang="en-US" altLang="zh-CN" dirty="0"/>
          </a:p>
          <a:p>
            <a:pPr>
              <a:buNone/>
            </a:pPr>
            <a:r>
              <a:rPr lang="en-US" altLang="zh-CN" dirty="0" err="1"/>
              <a:t>url</a:t>
            </a:r>
            <a:r>
              <a:rPr lang="en-US" altLang="zh-CN" dirty="0"/>
              <a:t> = "http://www.aixiawx.com/16/16039/10137185.html"</a:t>
            </a:r>
          </a:p>
          <a:p>
            <a:pPr>
              <a:buNone/>
            </a:pPr>
            <a:r>
              <a:rPr lang="en-US" altLang="zh-CN" dirty="0"/>
              <a:t>response = </a:t>
            </a:r>
            <a:r>
              <a:rPr lang="en-US" altLang="zh-CN" dirty="0" err="1"/>
              <a:t>urllib.request.urlopen</a:t>
            </a:r>
            <a:r>
              <a:rPr lang="en-US" altLang="zh-CN" dirty="0"/>
              <a:t>(</a:t>
            </a:r>
            <a:r>
              <a:rPr lang="en-US" altLang="zh-CN" dirty="0" err="1"/>
              <a:t>url</a:t>
            </a:r>
            <a:r>
              <a:rPr lang="en-US" altLang="zh-CN" dirty="0"/>
              <a:t>)</a:t>
            </a:r>
          </a:p>
          <a:p>
            <a:pPr>
              <a:buNone/>
            </a:pPr>
            <a:endParaRPr lang="en-US" altLang="zh-CN" dirty="0"/>
          </a:p>
          <a:p>
            <a:pPr>
              <a:buNone/>
            </a:pPr>
            <a:r>
              <a:rPr lang="en-US" altLang="zh-CN" dirty="0"/>
              <a:t>soup=</a:t>
            </a:r>
            <a:r>
              <a:rPr lang="en-US" altLang="zh-CN" dirty="0" err="1"/>
              <a:t>BeautifulSoup</a:t>
            </a:r>
            <a:r>
              <a:rPr lang="en-US" altLang="zh-CN" dirty="0"/>
              <a:t>(</a:t>
            </a:r>
            <a:r>
              <a:rPr lang="en-US" altLang="zh-CN" dirty="0" err="1"/>
              <a:t>response,'html.parser</a:t>
            </a:r>
            <a:r>
              <a:rPr lang="en-US" altLang="zh-CN" dirty="0"/>
              <a:t>')</a:t>
            </a:r>
          </a:p>
          <a:p>
            <a:pPr>
              <a:buNone/>
            </a:pPr>
            <a:endParaRPr lang="en-US" altLang="zh-CN" dirty="0"/>
          </a:p>
          <a:p>
            <a:pPr>
              <a:buNone/>
            </a:pPr>
            <a:r>
              <a:rPr lang="en-US" altLang="zh-CN" dirty="0"/>
              <a:t>x=</a:t>
            </a:r>
            <a:r>
              <a:rPr lang="en-US" altLang="zh-CN" dirty="0" err="1"/>
              <a:t>soup.find</a:t>
            </a:r>
            <a:r>
              <a:rPr lang="en-US" altLang="zh-CN" dirty="0"/>
              <a:t>(id='content')</a:t>
            </a:r>
          </a:p>
          <a:p>
            <a:pPr>
              <a:buNone/>
            </a:pPr>
            <a:endParaRPr lang="en-US" altLang="zh-CN" dirty="0"/>
          </a:p>
          <a:p>
            <a:pPr>
              <a:buNone/>
            </a:pPr>
            <a:r>
              <a:rPr lang="en-US" altLang="zh-CN" dirty="0"/>
              <a:t>y=</a:t>
            </a:r>
            <a:r>
              <a:rPr lang="en-US" altLang="zh-CN" dirty="0" err="1"/>
              <a:t>x.get_text</a:t>
            </a:r>
            <a:r>
              <a:rPr lang="en-US" altLang="zh-CN" dirty="0"/>
              <a:t>()</a:t>
            </a:r>
          </a:p>
          <a:p>
            <a:pPr>
              <a:buNone/>
            </a:pPr>
            <a:endParaRPr lang="en-US" altLang="zh-CN" dirty="0"/>
          </a:p>
          <a:p>
            <a:pPr>
              <a:buNone/>
            </a:pPr>
            <a:r>
              <a:rPr lang="en-US" altLang="zh-CN" dirty="0"/>
              <a:t>f=</a:t>
            </a:r>
            <a:r>
              <a:rPr lang="en-US" altLang="zh-CN" dirty="0" err="1">
                <a:solidFill>
                  <a:srgbClr val="FF0000"/>
                </a:solidFill>
              </a:rPr>
              <a:t>codecs.open</a:t>
            </a:r>
            <a:r>
              <a:rPr lang="en-US" altLang="zh-CN" dirty="0"/>
              <a:t>("456.txt","wb","utf-8")</a:t>
            </a:r>
          </a:p>
          <a:p>
            <a:pPr>
              <a:buNone/>
            </a:pPr>
            <a:r>
              <a:rPr lang="en-US" altLang="zh-CN" dirty="0" err="1"/>
              <a:t>f.write</a:t>
            </a:r>
            <a:r>
              <a:rPr lang="en-US" altLang="zh-CN" dirty="0"/>
              <a:t>(y)</a:t>
            </a:r>
          </a:p>
          <a:p>
            <a:pPr>
              <a:buNone/>
            </a:pPr>
            <a:r>
              <a:rPr lang="en-US" altLang="zh-CN" dirty="0" err="1"/>
              <a:t>f.close</a:t>
            </a:r>
            <a:r>
              <a:rPr lang="en-US" altLang="zh-CN" dirty="0"/>
              <a:t>()</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3.3  </a:t>
            </a:r>
            <a:r>
              <a:rPr lang="zh-CN" altLang="en-US" b="1" dirty="0"/>
              <a:t>爬取</a:t>
            </a:r>
            <a:r>
              <a:rPr lang="en-US" altLang="zh-CN" b="1" dirty="0" err="1"/>
              <a:t>url</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a:t>
            </a:r>
            <a:r>
              <a:rPr lang="zh-CN" altLang="en-US" dirty="0"/>
              <a:t>输出第一个 </a:t>
            </a:r>
            <a:r>
              <a:rPr lang="en-US" dirty="0"/>
              <a:t>a </a:t>
            </a:r>
            <a:r>
              <a:rPr lang="zh-CN" altLang="en-US" dirty="0"/>
              <a:t>标签 </a:t>
            </a:r>
            <a:endParaRPr lang="en-US" altLang="zh-CN" dirty="0"/>
          </a:p>
          <a:p>
            <a:pPr lvl="1"/>
            <a:r>
              <a:rPr lang="en-US" dirty="0"/>
              <a:t>print(</a:t>
            </a:r>
            <a:r>
              <a:rPr lang="en-US" dirty="0" err="1"/>
              <a:t>soup.a</a:t>
            </a:r>
            <a:r>
              <a:rPr lang="en-US" dirty="0"/>
              <a:t>) </a:t>
            </a:r>
          </a:p>
          <a:p>
            <a:r>
              <a:rPr lang="en-US" dirty="0"/>
              <a:t>#</a:t>
            </a:r>
            <a:r>
              <a:rPr lang="zh-CN" altLang="en-US" dirty="0"/>
              <a:t>输出所有的 </a:t>
            </a:r>
            <a:r>
              <a:rPr lang="en-US" dirty="0"/>
              <a:t>a </a:t>
            </a:r>
            <a:r>
              <a:rPr lang="zh-CN" altLang="en-US" dirty="0"/>
              <a:t>标签，以列表形式显示 </a:t>
            </a:r>
            <a:endParaRPr lang="en-US" altLang="zh-CN" dirty="0"/>
          </a:p>
          <a:p>
            <a:pPr lvl="1"/>
            <a:r>
              <a:rPr lang="en-US" dirty="0"/>
              <a:t>print(</a:t>
            </a:r>
            <a:r>
              <a:rPr lang="en-US" dirty="0" err="1"/>
              <a:t>soup.find_all</a:t>
            </a:r>
            <a:r>
              <a:rPr lang="en-US" dirty="0"/>
              <a:t>('a'))</a:t>
            </a:r>
          </a:p>
          <a:p>
            <a:r>
              <a:rPr lang="en-US" altLang="zh-CN" dirty="0"/>
              <a:t>#</a:t>
            </a:r>
            <a:r>
              <a:rPr lang="zh-CN" altLang="en-US" dirty="0"/>
              <a:t>输出所有的 </a:t>
            </a:r>
            <a:r>
              <a:rPr lang="en-US" dirty="0"/>
              <a:t>a </a:t>
            </a:r>
            <a:r>
              <a:rPr lang="zh-CN" altLang="en-US" dirty="0"/>
              <a:t>标签中的</a:t>
            </a:r>
            <a:r>
              <a:rPr lang="en-US" altLang="zh-CN" dirty="0" err="1"/>
              <a:t>url</a:t>
            </a:r>
            <a:r>
              <a:rPr lang="en-US" altLang="zh-CN" dirty="0"/>
              <a:t>, </a:t>
            </a:r>
            <a:r>
              <a:rPr lang="zh-CN" altLang="en-US" dirty="0"/>
              <a:t>锚文本</a:t>
            </a:r>
            <a:endParaRPr lang="en-US" altLang="zh-CN" dirty="0"/>
          </a:p>
          <a:p>
            <a:pPr lvl="1"/>
            <a:r>
              <a:rPr lang="en-US" altLang="zh-CN" dirty="0"/>
              <a:t>for link in </a:t>
            </a:r>
            <a:r>
              <a:rPr lang="en-US" altLang="zh-CN" dirty="0" err="1"/>
              <a:t>soup.find_all</a:t>
            </a:r>
            <a:r>
              <a:rPr lang="en-US" altLang="zh-CN" dirty="0"/>
              <a:t>('a'):</a:t>
            </a:r>
          </a:p>
          <a:p>
            <a:pPr lvl="2">
              <a:buNone/>
            </a:pPr>
            <a:r>
              <a:rPr lang="en-US" altLang="zh-CN" dirty="0"/>
              <a:t>    print(</a:t>
            </a:r>
            <a:r>
              <a:rPr lang="en-US" altLang="zh-CN" dirty="0" err="1"/>
              <a:t>link.get</a:t>
            </a:r>
            <a:r>
              <a:rPr lang="en-US" altLang="zh-CN" dirty="0"/>
              <a:t>('</a:t>
            </a:r>
            <a:r>
              <a:rPr lang="en-US" altLang="zh-CN" dirty="0" err="1"/>
              <a:t>href</a:t>
            </a:r>
            <a:r>
              <a:rPr lang="en-US" altLang="zh-CN" dirty="0"/>
              <a:t>'))</a:t>
            </a:r>
          </a:p>
          <a:p>
            <a:pPr lvl="2">
              <a:buNone/>
            </a:pPr>
            <a:r>
              <a:rPr lang="en-US" altLang="zh-CN" dirty="0"/>
              <a:t>    print(</a:t>
            </a:r>
            <a:r>
              <a:rPr lang="en-US" altLang="zh-CN" dirty="0" err="1"/>
              <a:t>link.text</a:t>
            </a:r>
            <a:r>
              <a:rPr lang="en-US" altLang="zh-CN" dirty="0"/>
              <a:t>)</a:t>
            </a:r>
          </a:p>
          <a:p>
            <a:r>
              <a:rPr lang="en-US" altLang="zh-CN" dirty="0"/>
              <a:t> 《</a:t>
            </a:r>
            <a:r>
              <a:rPr lang="zh-CN" altLang="en-US" dirty="0"/>
              <a:t>庆余年目</a:t>
            </a:r>
            <a:r>
              <a:rPr lang="en-US" altLang="zh-CN" dirty="0"/>
              <a:t>》</a:t>
            </a:r>
            <a:r>
              <a:rPr lang="zh-CN" altLang="en-US" dirty="0"/>
              <a:t>录页</a:t>
            </a:r>
            <a:endParaRPr lang="en-US" altLang="zh-CN" dirty="0"/>
          </a:p>
          <a:p>
            <a:pPr lvl="1"/>
            <a:r>
              <a:rPr lang="en-US" altLang="zh-CN" dirty="0"/>
              <a:t>http://www.aixiawx.com/16/16039/</a:t>
            </a: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buNone/>
            </a:pPr>
            <a:r>
              <a:rPr lang="en-US" altLang="zh-CN" dirty="0"/>
              <a:t>import </a:t>
            </a:r>
            <a:r>
              <a:rPr lang="en-US" altLang="zh-CN" dirty="0" err="1"/>
              <a:t>urllib.request</a:t>
            </a:r>
            <a:endParaRPr lang="en-US" altLang="zh-CN" dirty="0"/>
          </a:p>
          <a:p>
            <a:pPr>
              <a:buNone/>
            </a:pPr>
            <a:r>
              <a:rPr lang="en-US" altLang="zh-CN" dirty="0"/>
              <a:t>from bs4 import </a:t>
            </a:r>
            <a:r>
              <a:rPr lang="en-US" altLang="zh-CN" dirty="0" err="1"/>
              <a:t>BeautifulSoup</a:t>
            </a:r>
            <a:endParaRPr lang="en-US" altLang="zh-CN" dirty="0"/>
          </a:p>
          <a:p>
            <a:pPr>
              <a:buNone/>
            </a:pPr>
            <a:r>
              <a:rPr lang="en-US" altLang="zh-CN" dirty="0"/>
              <a:t>import </a:t>
            </a:r>
            <a:r>
              <a:rPr lang="en-US" altLang="zh-CN" dirty="0" err="1"/>
              <a:t>codecs</a:t>
            </a:r>
            <a:endParaRPr lang="en-US" altLang="zh-CN" dirty="0"/>
          </a:p>
          <a:p>
            <a:pPr>
              <a:buNone/>
            </a:pPr>
            <a:endParaRPr lang="en-US" altLang="zh-CN" dirty="0"/>
          </a:p>
          <a:p>
            <a:pPr>
              <a:buNone/>
            </a:pPr>
            <a:r>
              <a:rPr lang="en-US" altLang="zh-CN" dirty="0" err="1"/>
              <a:t>url</a:t>
            </a:r>
            <a:r>
              <a:rPr lang="en-US" altLang="zh-CN" dirty="0"/>
              <a:t> = "http://www.aixiawx.com/16/16039"</a:t>
            </a:r>
          </a:p>
          <a:p>
            <a:pPr>
              <a:buNone/>
            </a:pPr>
            <a:r>
              <a:rPr lang="en-US" altLang="zh-CN" dirty="0"/>
              <a:t>response = </a:t>
            </a:r>
            <a:r>
              <a:rPr lang="en-US" altLang="zh-CN" dirty="0" err="1"/>
              <a:t>urllib.request.urlopen</a:t>
            </a:r>
            <a:r>
              <a:rPr lang="en-US" altLang="zh-CN" dirty="0"/>
              <a:t>(</a:t>
            </a:r>
            <a:r>
              <a:rPr lang="en-US" altLang="zh-CN" dirty="0" err="1"/>
              <a:t>url</a:t>
            </a:r>
            <a:r>
              <a:rPr lang="en-US" altLang="zh-CN" dirty="0"/>
              <a:t>)</a:t>
            </a:r>
          </a:p>
          <a:p>
            <a:pPr>
              <a:buNone/>
            </a:pPr>
            <a:endParaRPr lang="en-US" altLang="zh-CN" dirty="0"/>
          </a:p>
          <a:p>
            <a:pPr>
              <a:buNone/>
            </a:pPr>
            <a:r>
              <a:rPr lang="en-US" altLang="zh-CN" dirty="0"/>
              <a:t>soup=</a:t>
            </a:r>
            <a:r>
              <a:rPr lang="en-US" altLang="zh-CN" dirty="0" err="1"/>
              <a:t>BeautifulSoup</a:t>
            </a:r>
            <a:r>
              <a:rPr lang="en-US" altLang="zh-CN" dirty="0"/>
              <a:t>(</a:t>
            </a:r>
            <a:r>
              <a:rPr lang="en-US" altLang="zh-CN" dirty="0" err="1"/>
              <a:t>response,'html.parser</a:t>
            </a:r>
            <a:r>
              <a:rPr lang="en-US" altLang="zh-CN" dirty="0"/>
              <a:t>')</a:t>
            </a:r>
          </a:p>
          <a:p>
            <a:pPr>
              <a:buNone/>
            </a:pPr>
            <a:endParaRPr lang="en-US" altLang="zh-CN" dirty="0"/>
          </a:p>
          <a:p>
            <a:pPr>
              <a:buNone/>
            </a:pPr>
            <a:r>
              <a:rPr lang="en-US" altLang="zh-CN" dirty="0"/>
              <a:t>for link in </a:t>
            </a:r>
            <a:r>
              <a:rPr lang="en-US" altLang="zh-CN" dirty="0" err="1"/>
              <a:t>soup.find_all</a:t>
            </a:r>
            <a:r>
              <a:rPr lang="en-US" altLang="zh-CN" dirty="0"/>
              <a:t>('a'):</a:t>
            </a:r>
          </a:p>
          <a:p>
            <a:pPr>
              <a:buNone/>
            </a:pPr>
            <a:r>
              <a:rPr lang="en-US" altLang="zh-CN" dirty="0"/>
              <a:t>    print(</a:t>
            </a:r>
            <a:r>
              <a:rPr lang="en-US" altLang="zh-CN" dirty="0" err="1"/>
              <a:t>link.get</a:t>
            </a:r>
            <a:r>
              <a:rPr lang="en-US" altLang="zh-CN" dirty="0"/>
              <a:t>('</a:t>
            </a:r>
            <a:r>
              <a:rPr lang="en-US" altLang="zh-CN" dirty="0" err="1"/>
              <a:t>href</a:t>
            </a:r>
            <a:r>
              <a:rPr lang="en-US" altLang="zh-CN" dirty="0"/>
              <a:t>'))</a:t>
            </a:r>
          </a:p>
          <a:p>
            <a:pPr>
              <a:buNone/>
            </a:pPr>
            <a:r>
              <a:rPr lang="en-US" altLang="zh-CN" dirty="0"/>
              <a:t>    print(</a:t>
            </a:r>
            <a:r>
              <a:rPr lang="en-US" altLang="zh-CN" dirty="0" err="1"/>
              <a:t>link.text</a:t>
            </a:r>
            <a:r>
              <a:rPr lang="en-US" altLang="zh-CN"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9218" name="Picture 2"/>
          <p:cNvPicPr>
            <a:picLocks noGrp="1" noChangeAspect="1" noChangeArrowheads="1"/>
          </p:cNvPicPr>
          <p:nvPr>
            <p:ph idx="1"/>
          </p:nvPr>
        </p:nvPicPr>
        <p:blipFill>
          <a:blip r:embed="rId2"/>
          <a:srcRect/>
          <a:stretch>
            <a:fillRect/>
          </a:stretch>
        </p:blipFill>
        <p:spPr bwMode="auto">
          <a:xfrm>
            <a:off x="1428727" y="500042"/>
            <a:ext cx="5596257" cy="5643602"/>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find_all</a:t>
            </a:r>
            <a:r>
              <a:rPr lang="en-US" dirty="0"/>
              <a:t>() </a:t>
            </a:r>
            <a:r>
              <a:rPr lang="zh-CN" altLang="en-US" dirty="0"/>
              <a:t>方法</a:t>
            </a:r>
          </a:p>
        </p:txBody>
      </p:sp>
      <p:sp>
        <p:nvSpPr>
          <p:cNvPr id="3" name="内容占位符 2"/>
          <p:cNvSpPr>
            <a:spLocks noGrp="1"/>
          </p:cNvSpPr>
          <p:nvPr>
            <p:ph idx="1"/>
          </p:nvPr>
        </p:nvSpPr>
        <p:spPr/>
        <p:txBody>
          <a:bodyPr>
            <a:normAutofit fontScale="62500" lnSpcReduction="20000"/>
          </a:bodyPr>
          <a:lstStyle/>
          <a:p>
            <a:r>
              <a:rPr lang="zh-CN" altLang="en-US" dirty="0"/>
              <a:t>搜索当前</a:t>
            </a:r>
            <a:r>
              <a:rPr lang="en-US" dirty="0"/>
              <a:t>tag</a:t>
            </a:r>
            <a:r>
              <a:rPr lang="zh-CN" altLang="en-US" dirty="0"/>
              <a:t>的所有</a:t>
            </a:r>
            <a:r>
              <a:rPr lang="en-US" dirty="0"/>
              <a:t>tag</a:t>
            </a:r>
            <a:r>
              <a:rPr lang="zh-CN" altLang="en-US" dirty="0"/>
              <a:t>子节点</a:t>
            </a:r>
            <a:r>
              <a:rPr lang="en-US" altLang="zh-CN" dirty="0"/>
              <a:t>,</a:t>
            </a:r>
            <a:r>
              <a:rPr lang="zh-CN" altLang="en-US" dirty="0"/>
              <a:t>并判断是否符合过滤器的条件</a:t>
            </a:r>
            <a:r>
              <a:rPr lang="en-US" altLang="zh-CN" dirty="0"/>
              <a:t>.</a:t>
            </a:r>
          </a:p>
          <a:p>
            <a:r>
              <a:rPr lang="zh-CN" altLang="en-US" dirty="0"/>
              <a:t>例子</a:t>
            </a:r>
            <a:r>
              <a:rPr lang="en-US" altLang="zh-CN" dirty="0"/>
              <a:t>:</a:t>
            </a:r>
          </a:p>
          <a:p>
            <a:pPr lvl="1"/>
            <a:r>
              <a:rPr lang="en-US" dirty="0" err="1"/>
              <a:t>soup.find_all</a:t>
            </a:r>
            <a:r>
              <a:rPr lang="en-US" dirty="0"/>
              <a:t>("title")</a:t>
            </a:r>
          </a:p>
          <a:p>
            <a:pPr lvl="2"/>
            <a:r>
              <a:rPr lang="en-US" dirty="0"/>
              <a:t> # [&lt;title&gt;The Dormouse's story&lt;/title&gt;] </a:t>
            </a:r>
          </a:p>
          <a:p>
            <a:pPr lvl="1"/>
            <a:r>
              <a:rPr lang="en-US" dirty="0" err="1"/>
              <a:t>soup.find_all</a:t>
            </a:r>
            <a:r>
              <a:rPr lang="en-US" dirty="0"/>
              <a:t>("p", "title")</a:t>
            </a:r>
          </a:p>
          <a:p>
            <a:pPr lvl="2"/>
            <a:r>
              <a:rPr lang="en-US" dirty="0"/>
              <a:t> # [&lt;p class="title"&gt;&lt;b&gt;The Dormouse's story&lt;/b&gt;&lt;/p&gt;] </a:t>
            </a:r>
          </a:p>
          <a:p>
            <a:pPr lvl="1"/>
            <a:r>
              <a:rPr lang="en-US" dirty="0" err="1"/>
              <a:t>soup.find_all</a:t>
            </a:r>
            <a:r>
              <a:rPr lang="en-US" dirty="0"/>
              <a:t>("a") </a:t>
            </a:r>
          </a:p>
          <a:p>
            <a:pPr lvl="2"/>
            <a:r>
              <a:rPr lang="en-US" dirty="0"/>
              <a:t># &lt;a class="sister" </a:t>
            </a:r>
            <a:r>
              <a:rPr lang="en-US" dirty="0" err="1"/>
              <a:t>href</a:t>
            </a:r>
            <a:r>
              <a:rPr lang="en-US" dirty="0"/>
              <a:t>="http://example.com/elsie" id="link1"&gt;Elsie&lt;/a&gt;,</a:t>
            </a:r>
          </a:p>
          <a:p>
            <a:pPr lvl="2"/>
            <a:r>
              <a:rPr lang="en-US" dirty="0"/>
              <a:t># &lt;a class="sister" </a:t>
            </a:r>
            <a:r>
              <a:rPr lang="en-US" dirty="0" err="1"/>
              <a:t>href</a:t>
            </a:r>
            <a:r>
              <a:rPr lang="en-US" dirty="0"/>
              <a:t>="http://example.com/lacie" id="link2"&gt;</a:t>
            </a:r>
            <a:r>
              <a:rPr lang="en-US" dirty="0" err="1"/>
              <a:t>Lacie</a:t>
            </a:r>
            <a:r>
              <a:rPr lang="en-US" dirty="0"/>
              <a:t>&lt;/a&gt;, </a:t>
            </a:r>
          </a:p>
          <a:p>
            <a:pPr lvl="2"/>
            <a:r>
              <a:rPr lang="en-US" dirty="0"/>
              <a:t># &lt;a class="sister" </a:t>
            </a:r>
            <a:r>
              <a:rPr lang="en-US" dirty="0" err="1"/>
              <a:t>href</a:t>
            </a:r>
            <a:r>
              <a:rPr lang="en-US" dirty="0"/>
              <a:t>="http://example.com/tillie" id="link3"&gt;Tillie&lt;/a&gt;] </a:t>
            </a:r>
          </a:p>
          <a:p>
            <a:pPr lvl="1"/>
            <a:r>
              <a:rPr lang="en-US" dirty="0" err="1"/>
              <a:t>soup.find_all</a:t>
            </a:r>
            <a:r>
              <a:rPr lang="en-US" dirty="0"/>
              <a:t>(id="link2") </a:t>
            </a:r>
          </a:p>
          <a:p>
            <a:pPr lvl="2"/>
            <a:r>
              <a:rPr lang="en-US" dirty="0"/>
              <a:t># [&lt;a class="sister" </a:t>
            </a:r>
            <a:r>
              <a:rPr lang="en-US" dirty="0" err="1"/>
              <a:t>href</a:t>
            </a:r>
            <a:r>
              <a:rPr lang="en-US" dirty="0"/>
              <a:t>="http://example.com/lacie" id="link2"&gt;</a:t>
            </a:r>
            <a:r>
              <a:rPr lang="en-US" dirty="0" err="1"/>
              <a:t>Lacie</a:t>
            </a:r>
            <a:r>
              <a:rPr lang="en-US" dirty="0"/>
              <a:t>&lt;/a&gt;] </a:t>
            </a:r>
          </a:p>
          <a:p>
            <a:pPr lvl="1"/>
            <a:endParaRPr lang="en-US" dirty="0"/>
          </a:p>
          <a:p>
            <a:pPr lvl="1"/>
            <a:r>
              <a:rPr lang="en-US" dirty="0"/>
              <a:t>import re </a:t>
            </a:r>
          </a:p>
          <a:p>
            <a:pPr lvl="1"/>
            <a:r>
              <a:rPr lang="en-US" dirty="0" err="1"/>
              <a:t>soup.find</a:t>
            </a:r>
            <a:r>
              <a:rPr lang="en-US" dirty="0"/>
              <a:t>(string=</a:t>
            </a:r>
            <a:r>
              <a:rPr lang="en-US" dirty="0" err="1"/>
              <a:t>re.compile</a:t>
            </a:r>
            <a:r>
              <a:rPr lang="en-US" dirty="0"/>
              <a:t>("sisters")) </a:t>
            </a:r>
          </a:p>
          <a:p>
            <a:pPr lvl="2"/>
            <a:r>
              <a:rPr lang="en-US" dirty="0"/>
              <a:t># </a:t>
            </a:r>
            <a:r>
              <a:rPr lang="en-US" dirty="0" err="1"/>
              <a:t>u'Once</a:t>
            </a:r>
            <a:r>
              <a:rPr lang="en-US" dirty="0"/>
              <a:t> upon a time there were three little sisters; and their names were\n' </a:t>
            </a: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lvl="1"/>
            <a:r>
              <a:rPr lang="zh-CN" altLang="en-US" dirty="0"/>
              <a:t>是由一组普通字符和一组元字符组成的字符串，</a:t>
            </a:r>
            <a:endParaRPr lang="en-US" altLang="zh-CN" dirty="0"/>
          </a:p>
          <a:p>
            <a:pPr lvl="1"/>
            <a:r>
              <a:rPr lang="zh-CN" altLang="en-US" dirty="0"/>
              <a:t>用来表示符合一定模式的一组字符串，</a:t>
            </a:r>
            <a:endParaRPr lang="en-US" altLang="zh-CN" dirty="0"/>
          </a:p>
          <a:p>
            <a:pPr lvl="1"/>
            <a:r>
              <a:rPr lang="zh-CN" altLang="en-US" dirty="0"/>
              <a:t>常用于字符串处理，表单验证等场合，</a:t>
            </a:r>
            <a:endParaRPr lang="en-US" altLang="zh-CN" dirty="0"/>
          </a:p>
          <a:p>
            <a:pPr lvl="1"/>
            <a:r>
              <a:rPr lang="zh-CN" altLang="en-US" dirty="0"/>
              <a:t>表示能力与正规文法相同。</a:t>
            </a:r>
          </a:p>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026197"/>
            <a:ext cx="5688632" cy="2336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678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3.4 </a:t>
            </a:r>
            <a:r>
              <a:rPr lang="zh-CN" altLang="en-US" b="1" dirty="0"/>
              <a:t>结合正则表达式进行</a:t>
            </a:r>
            <a:r>
              <a:rPr lang="en-US" altLang="zh-CN" dirty="0"/>
              <a:t>URL</a:t>
            </a:r>
            <a:r>
              <a:rPr lang="zh-CN" altLang="en-US" dirty="0"/>
              <a:t>筛选</a:t>
            </a:r>
          </a:p>
        </p:txBody>
      </p:sp>
      <p:sp>
        <p:nvSpPr>
          <p:cNvPr id="3" name="内容占位符 2"/>
          <p:cNvSpPr>
            <a:spLocks noGrp="1"/>
          </p:cNvSpPr>
          <p:nvPr>
            <p:ph idx="1"/>
          </p:nvPr>
        </p:nvSpPr>
        <p:spPr/>
        <p:txBody>
          <a:bodyPr>
            <a:normAutofit fontScale="47500" lnSpcReduction="20000"/>
          </a:bodyPr>
          <a:lstStyle/>
          <a:p>
            <a:pPr>
              <a:buNone/>
            </a:pPr>
            <a:r>
              <a:rPr lang="en-US" altLang="zh-CN" dirty="0"/>
              <a:t>import </a:t>
            </a:r>
            <a:r>
              <a:rPr lang="en-US" altLang="zh-CN" dirty="0" err="1"/>
              <a:t>urllib.request</a:t>
            </a:r>
            <a:endParaRPr lang="en-US" altLang="zh-CN" dirty="0"/>
          </a:p>
          <a:p>
            <a:pPr>
              <a:buNone/>
            </a:pPr>
            <a:r>
              <a:rPr lang="en-US" altLang="zh-CN" dirty="0"/>
              <a:t>from bs4 import </a:t>
            </a:r>
            <a:r>
              <a:rPr lang="en-US" altLang="zh-CN" dirty="0" err="1"/>
              <a:t>BeautifulSoup</a:t>
            </a:r>
            <a:endParaRPr lang="en-US" altLang="zh-CN" dirty="0"/>
          </a:p>
          <a:p>
            <a:pPr>
              <a:buNone/>
            </a:pPr>
            <a:r>
              <a:rPr lang="en-US" altLang="zh-CN" dirty="0"/>
              <a:t>import re</a:t>
            </a:r>
          </a:p>
          <a:p>
            <a:pPr>
              <a:buNone/>
            </a:pPr>
            <a:endParaRPr lang="en-US" altLang="zh-CN" dirty="0"/>
          </a:p>
          <a:p>
            <a:pPr>
              <a:buNone/>
            </a:pPr>
            <a:r>
              <a:rPr lang="en-US" altLang="zh-CN" dirty="0" err="1"/>
              <a:t>url</a:t>
            </a:r>
            <a:r>
              <a:rPr lang="en-US" altLang="zh-CN" dirty="0"/>
              <a:t> = "http://www.aixiawx.com/16/16039"</a:t>
            </a:r>
          </a:p>
          <a:p>
            <a:pPr>
              <a:buNone/>
            </a:pPr>
            <a:r>
              <a:rPr lang="en-US" altLang="zh-CN" dirty="0"/>
              <a:t>response = </a:t>
            </a:r>
            <a:r>
              <a:rPr lang="en-US" altLang="zh-CN" dirty="0" err="1"/>
              <a:t>urllib.request.urlopen</a:t>
            </a:r>
            <a:r>
              <a:rPr lang="en-US" altLang="zh-CN" dirty="0"/>
              <a:t>(</a:t>
            </a:r>
            <a:r>
              <a:rPr lang="en-US" altLang="zh-CN" dirty="0" err="1"/>
              <a:t>url</a:t>
            </a:r>
            <a:r>
              <a:rPr lang="en-US" altLang="zh-CN" dirty="0"/>
              <a:t>)</a:t>
            </a:r>
          </a:p>
          <a:p>
            <a:pPr>
              <a:buNone/>
            </a:pPr>
            <a:endParaRPr lang="en-US" altLang="zh-CN" dirty="0"/>
          </a:p>
          <a:p>
            <a:pPr>
              <a:buNone/>
            </a:pPr>
            <a:r>
              <a:rPr lang="en-US" altLang="zh-CN" dirty="0"/>
              <a:t>soup=</a:t>
            </a:r>
            <a:r>
              <a:rPr lang="en-US" altLang="zh-CN" dirty="0" err="1"/>
              <a:t>BeautifulSoup</a:t>
            </a:r>
            <a:r>
              <a:rPr lang="en-US" altLang="zh-CN" dirty="0"/>
              <a:t>(</a:t>
            </a:r>
            <a:r>
              <a:rPr lang="en-US" altLang="zh-CN" dirty="0" err="1"/>
              <a:t>response,'html.parser</a:t>
            </a:r>
            <a:r>
              <a:rPr lang="en-US" altLang="zh-CN" dirty="0"/>
              <a:t>')</a:t>
            </a:r>
          </a:p>
          <a:p>
            <a:pPr>
              <a:buNone/>
            </a:pPr>
            <a:endParaRPr lang="en-US" altLang="zh-CN" dirty="0"/>
          </a:p>
          <a:p>
            <a:pPr>
              <a:buNone/>
            </a:pPr>
            <a:r>
              <a:rPr lang="en-US" altLang="zh-CN" dirty="0"/>
              <a:t>print(</a:t>
            </a:r>
            <a:r>
              <a:rPr lang="en-US" altLang="zh-CN" dirty="0" err="1"/>
              <a:t>soup.a</a:t>
            </a:r>
            <a:r>
              <a:rPr lang="en-US" altLang="zh-CN" dirty="0"/>
              <a:t>)</a:t>
            </a:r>
          </a:p>
          <a:p>
            <a:pPr>
              <a:buNone/>
            </a:pPr>
            <a:endParaRPr lang="en-US" altLang="zh-CN" dirty="0"/>
          </a:p>
          <a:p>
            <a:pPr>
              <a:buNone/>
            </a:pPr>
            <a:r>
              <a:rPr lang="en-US" altLang="zh-CN" dirty="0"/>
              <a:t>for link in </a:t>
            </a:r>
            <a:r>
              <a:rPr lang="en-US" altLang="zh-CN" dirty="0" err="1"/>
              <a:t>soup.find_all</a:t>
            </a:r>
            <a:r>
              <a:rPr lang="en-US" altLang="zh-CN" dirty="0"/>
              <a:t>('a'):</a:t>
            </a:r>
          </a:p>
          <a:p>
            <a:pPr>
              <a:buNone/>
            </a:pPr>
            <a:r>
              <a:rPr lang="en-US" altLang="zh-CN" dirty="0"/>
              <a:t>    x=</a:t>
            </a:r>
            <a:r>
              <a:rPr lang="en-US" altLang="zh-CN" dirty="0" err="1"/>
              <a:t>link.get</a:t>
            </a:r>
            <a:r>
              <a:rPr lang="en-US" altLang="zh-CN" dirty="0"/>
              <a:t>('</a:t>
            </a:r>
            <a:r>
              <a:rPr lang="en-US" altLang="zh-CN" dirty="0" err="1"/>
              <a:t>href</a:t>
            </a:r>
            <a:r>
              <a:rPr lang="en-US" altLang="zh-CN" dirty="0"/>
              <a:t>')</a:t>
            </a:r>
          </a:p>
          <a:p>
            <a:pPr>
              <a:buNone/>
            </a:pPr>
            <a:r>
              <a:rPr lang="en-US" altLang="zh-CN" dirty="0"/>
              <a:t>    r2=</a:t>
            </a:r>
            <a:r>
              <a:rPr lang="en-US" altLang="zh-CN" dirty="0" err="1"/>
              <a:t>re.compile</a:t>
            </a:r>
            <a:r>
              <a:rPr lang="en-US" altLang="zh-CN" dirty="0"/>
              <a:t>('/16/16039/10139',re.I)</a:t>
            </a:r>
          </a:p>
          <a:p>
            <a:pPr>
              <a:buNone/>
            </a:pPr>
            <a:endParaRPr lang="en-US" altLang="zh-CN" dirty="0"/>
          </a:p>
          <a:p>
            <a:pPr>
              <a:buNone/>
            </a:pPr>
            <a:r>
              <a:rPr lang="en-US" altLang="zh-CN" dirty="0"/>
              <a:t>    if r2.search(x):</a:t>
            </a:r>
          </a:p>
          <a:p>
            <a:pPr>
              <a:buNone/>
            </a:pPr>
            <a:r>
              <a:rPr lang="en-US" altLang="zh-CN" dirty="0"/>
              <a:t>        print(</a:t>
            </a:r>
            <a:r>
              <a:rPr lang="en-US" altLang="zh-CN" dirty="0" err="1"/>
              <a:t>link.get</a:t>
            </a:r>
            <a:r>
              <a:rPr lang="en-US" altLang="zh-CN" dirty="0"/>
              <a:t>('</a:t>
            </a:r>
            <a:r>
              <a:rPr lang="en-US" altLang="zh-CN" dirty="0" err="1"/>
              <a:t>href</a:t>
            </a:r>
            <a:r>
              <a:rPr lang="en-US" altLang="zh-CN" dirty="0"/>
              <a:t>'))</a:t>
            </a:r>
          </a:p>
          <a:p>
            <a:pPr>
              <a:buNone/>
            </a:pPr>
            <a:r>
              <a:rPr lang="en-US" altLang="zh-CN" dirty="0"/>
              <a:t>        print(</a:t>
            </a:r>
            <a:r>
              <a:rPr lang="en-US" altLang="zh-CN" dirty="0" err="1"/>
              <a:t>link.text</a:t>
            </a:r>
            <a:r>
              <a:rPr lang="en-US" altLang="zh-CN" dirty="0"/>
              <a:t>)</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srcRect/>
          <a:stretch>
            <a:fillRect/>
          </a:stretch>
        </p:blipFill>
        <p:spPr bwMode="auto">
          <a:xfrm>
            <a:off x="285721" y="571480"/>
            <a:ext cx="4000528" cy="5643602"/>
          </a:xfrm>
          <a:prstGeom prst="rect">
            <a:avLst/>
          </a:prstGeom>
          <a:noFill/>
          <a:ln w="9525">
            <a:noFill/>
            <a:miter lim="800000"/>
            <a:headEnd/>
            <a:tailEnd/>
          </a:ln>
          <a:effectLst/>
        </p:spPr>
      </p:pic>
      <p:pic>
        <p:nvPicPr>
          <p:cNvPr id="10242" name="Picture 2"/>
          <p:cNvPicPr>
            <a:picLocks noChangeAspect="1" noChangeArrowheads="1"/>
          </p:cNvPicPr>
          <p:nvPr/>
        </p:nvPicPr>
        <p:blipFill>
          <a:blip r:embed="rId3"/>
          <a:srcRect/>
          <a:stretch>
            <a:fillRect/>
          </a:stretch>
        </p:blipFill>
        <p:spPr bwMode="auto">
          <a:xfrm>
            <a:off x="4572000" y="571480"/>
            <a:ext cx="4357686" cy="56769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a:t>
            </a:r>
          </a:p>
        </p:txBody>
      </p:sp>
      <p:sp>
        <p:nvSpPr>
          <p:cNvPr id="3" name="内容占位符 2"/>
          <p:cNvSpPr>
            <a:spLocks noGrp="1"/>
          </p:cNvSpPr>
          <p:nvPr>
            <p:ph idx="1"/>
          </p:nvPr>
        </p:nvSpPr>
        <p:spPr/>
        <p:txBody>
          <a:bodyPr>
            <a:normAutofit/>
          </a:bodyPr>
          <a:lstStyle/>
          <a:p>
            <a:r>
              <a:rPr lang="en-US" altLang="zh-CN" b="1" dirty="0"/>
              <a:t>re</a:t>
            </a:r>
            <a:r>
              <a:rPr lang="zh-CN" altLang="en-US" b="1" dirty="0"/>
              <a:t>正则表达式</a:t>
            </a:r>
          </a:p>
          <a:p>
            <a:pPr lvl="1"/>
            <a:r>
              <a:rPr lang="zh-CN" altLang="en-US" dirty="0"/>
              <a:t>匹配神器，速度快效率高</a:t>
            </a:r>
            <a:endParaRPr lang="en-US" dirty="0"/>
          </a:p>
          <a:p>
            <a:r>
              <a:rPr lang="en-US" altLang="zh-CN" dirty="0" err="1"/>
              <a:t>BeautifulSoup</a:t>
            </a:r>
            <a:endParaRPr lang="en-US" altLang="zh-CN" dirty="0"/>
          </a:p>
          <a:p>
            <a:pPr lvl="1"/>
            <a:r>
              <a:rPr lang="zh-CN" altLang="en-US" dirty="0"/>
              <a:t>比较常用且使用简单的技术，</a:t>
            </a:r>
            <a:endParaRPr lang="en-US" altLang="zh-CN" dirty="0"/>
          </a:p>
          <a:p>
            <a:pPr lvl="1"/>
            <a:r>
              <a:rPr lang="zh-CN" altLang="en-US" dirty="0"/>
              <a:t>由于在操作过程中，会将整个文档树进行加载然后进行查询匹配操作，使用过程中消耗资源较多。</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四、</a:t>
            </a:r>
            <a:r>
              <a:rPr lang="en-US" altLang="zh-CN" b="1" dirty="0"/>
              <a:t>  python</a:t>
            </a:r>
            <a:r>
              <a:rPr lang="zh-CN" altLang="en-US" b="1" dirty="0"/>
              <a:t>爬虫框架 </a:t>
            </a:r>
            <a:r>
              <a:rPr lang="en-US" altLang="zh-CN" dirty="0" err="1"/>
              <a:t>Scrapy</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t>4.1  </a:t>
            </a:r>
            <a:r>
              <a:rPr lang="zh-CN" altLang="en-US" b="1" dirty="0"/>
              <a:t> </a:t>
            </a:r>
            <a:r>
              <a:rPr lang="en-US" altLang="zh-CN" dirty="0" err="1"/>
              <a:t>Scrapy</a:t>
            </a:r>
            <a:r>
              <a:rPr lang="en-US" altLang="zh-CN" dirty="0"/>
              <a:t> </a:t>
            </a:r>
            <a:r>
              <a:rPr lang="zh-CN" altLang="en-US" dirty="0"/>
              <a:t>介绍</a:t>
            </a:r>
            <a:endParaRPr lang="en-US" altLang="zh-CN" dirty="0"/>
          </a:p>
          <a:p>
            <a:r>
              <a:rPr lang="en-US" altLang="zh-CN" b="1" dirty="0"/>
              <a:t>4.2</a:t>
            </a:r>
            <a:r>
              <a:rPr lang="en-US" altLang="zh-CN" dirty="0"/>
              <a:t>  </a:t>
            </a:r>
            <a:r>
              <a:rPr lang="en-US" b="1" dirty="0" err="1"/>
              <a:t>scrapy</a:t>
            </a:r>
            <a:r>
              <a:rPr lang="en-US" b="1" dirty="0"/>
              <a:t>  </a:t>
            </a:r>
            <a:r>
              <a:rPr lang="zh-CN" altLang="en-US" b="1" dirty="0"/>
              <a:t>开始</a:t>
            </a:r>
            <a:endParaRPr lang="en-US" altLang="zh-CN" b="1" dirty="0"/>
          </a:p>
          <a:p>
            <a:r>
              <a:rPr lang="en-US" altLang="zh-CN" dirty="0"/>
              <a:t>4.3  </a:t>
            </a:r>
            <a:r>
              <a:rPr lang="en-US" altLang="zh-CN" dirty="0" err="1"/>
              <a:t>Scrapy</a:t>
            </a:r>
            <a:r>
              <a:rPr lang="en-US" altLang="zh-CN" dirty="0"/>
              <a:t>  shell </a:t>
            </a:r>
            <a:r>
              <a:rPr lang="zh-CN" altLang="en-US" dirty="0"/>
              <a:t>分析目标网页的</a:t>
            </a:r>
            <a:r>
              <a:rPr lang="en-US" altLang="zh-CN" dirty="0" err="1"/>
              <a:t>xpath</a:t>
            </a:r>
            <a:endParaRPr lang="en-US" altLang="zh-CN" dirty="0"/>
          </a:p>
          <a:p>
            <a:r>
              <a:rPr lang="en-US" altLang="zh-CN" dirty="0"/>
              <a:t>4.4  </a:t>
            </a:r>
            <a:r>
              <a:rPr lang="en-US" altLang="zh-CN" dirty="0" err="1"/>
              <a:t>Scrapy</a:t>
            </a:r>
            <a:r>
              <a:rPr lang="en-US" altLang="zh-CN" dirty="0"/>
              <a:t> </a:t>
            </a:r>
            <a:r>
              <a:rPr lang="zh-CN" altLang="en-US" dirty="0"/>
              <a:t>项目</a:t>
            </a:r>
            <a:endParaRPr lang="en-US" altLang="zh-CN" dirty="0"/>
          </a:p>
          <a:p>
            <a:r>
              <a:rPr lang="en-US" altLang="zh-CN" dirty="0"/>
              <a:t>4.5 </a:t>
            </a:r>
            <a:r>
              <a:rPr lang="zh-CN" altLang="en-US" dirty="0"/>
              <a:t>爬取多个网页</a:t>
            </a:r>
            <a:endParaRPr lang="en-US" altLang="zh-CN" dirty="0"/>
          </a:p>
          <a:p>
            <a:r>
              <a:rPr lang="en-US" altLang="zh-CN" dirty="0"/>
              <a:t>4.6 </a:t>
            </a:r>
            <a:r>
              <a:rPr lang="zh-CN" altLang="en-US" dirty="0"/>
              <a:t>爬取多层网页</a:t>
            </a:r>
            <a:endParaRPr lang="en-US" altLang="zh-CN" dirty="0"/>
          </a:p>
          <a:p>
            <a:r>
              <a:rPr lang="en-US" altLang="zh-CN" dirty="0"/>
              <a:t>4.7</a:t>
            </a:r>
            <a:r>
              <a:rPr lang="en-US" dirty="0"/>
              <a:t>  settings.py</a:t>
            </a:r>
            <a:r>
              <a:rPr lang="zh-CN" altLang="en-US" dirty="0"/>
              <a:t>配置文件</a:t>
            </a:r>
            <a:endParaRPr lang="en-US" altLang="zh-CN" dirty="0"/>
          </a:p>
          <a:p>
            <a:r>
              <a:rPr lang="en-US" altLang="zh-CN" dirty="0"/>
              <a:t>4.8</a:t>
            </a:r>
            <a:r>
              <a:rPr lang="en-US" b="1" dirty="0"/>
              <a:t>  Pipeline</a:t>
            </a:r>
            <a:r>
              <a:rPr lang="zh-CN" altLang="en-US" b="1" dirty="0"/>
              <a:t>组件</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4.1  </a:t>
            </a:r>
            <a:r>
              <a:rPr lang="zh-CN" altLang="en-US" b="1" dirty="0"/>
              <a:t> </a:t>
            </a:r>
            <a:r>
              <a:rPr lang="en-US" altLang="zh-CN" dirty="0" err="1"/>
              <a:t>Scrapy</a:t>
            </a:r>
            <a:r>
              <a:rPr lang="en-US" altLang="zh-CN" dirty="0"/>
              <a:t> </a:t>
            </a:r>
            <a:r>
              <a:rPr lang="zh-CN" altLang="en-US" dirty="0"/>
              <a:t>介绍</a:t>
            </a:r>
          </a:p>
        </p:txBody>
      </p:sp>
      <p:sp>
        <p:nvSpPr>
          <p:cNvPr id="3" name="内容占位符 2"/>
          <p:cNvSpPr>
            <a:spLocks noGrp="1"/>
          </p:cNvSpPr>
          <p:nvPr>
            <p:ph idx="1"/>
          </p:nvPr>
        </p:nvSpPr>
        <p:spPr>
          <a:xfrm>
            <a:off x="457200" y="1600200"/>
            <a:ext cx="8115328" cy="4525963"/>
          </a:xfrm>
        </p:spPr>
        <p:txBody>
          <a:bodyPr>
            <a:normAutofit fontScale="85000" lnSpcReduction="10000"/>
          </a:bodyPr>
          <a:lstStyle/>
          <a:p>
            <a:r>
              <a:rPr lang="zh-CN" altLang="en-US" dirty="0"/>
              <a:t>快速、高层次的屏幕抓取和</a:t>
            </a:r>
            <a:r>
              <a:rPr lang="en-US" altLang="zh-CN" dirty="0"/>
              <a:t>web</a:t>
            </a:r>
            <a:r>
              <a:rPr lang="zh-CN" altLang="en-US" dirty="0"/>
              <a:t>抓取框架，</a:t>
            </a:r>
            <a:endParaRPr lang="en-US" altLang="zh-CN" dirty="0"/>
          </a:p>
          <a:p>
            <a:r>
              <a:rPr lang="zh-CN" altLang="en-US" dirty="0"/>
              <a:t>用于抓取</a:t>
            </a:r>
            <a:r>
              <a:rPr lang="en-US" altLang="zh-CN" dirty="0"/>
              <a:t>web</a:t>
            </a:r>
            <a:r>
              <a:rPr lang="zh-CN" altLang="en-US" dirty="0"/>
              <a:t>站点并从页面中提取</a:t>
            </a:r>
            <a:r>
              <a:rPr lang="zh-CN" altLang="en-US" dirty="0">
                <a:solidFill>
                  <a:srgbClr val="FF0000"/>
                </a:solidFill>
              </a:rPr>
              <a:t>结构化</a:t>
            </a:r>
            <a:r>
              <a:rPr lang="zh-CN" altLang="en-US" dirty="0"/>
              <a:t>的数据。</a:t>
            </a:r>
            <a:endParaRPr lang="en-US" altLang="zh-CN" dirty="0"/>
          </a:p>
          <a:p>
            <a:r>
              <a:rPr lang="en-US" altLang="zh-CN" dirty="0" err="1"/>
              <a:t>Scrapy</a:t>
            </a:r>
            <a:r>
              <a:rPr lang="zh-CN" altLang="en-US" dirty="0"/>
              <a:t>吸引人的地方在于它是一个框架</a:t>
            </a:r>
            <a:endParaRPr lang="en-US" altLang="zh-CN" dirty="0"/>
          </a:p>
          <a:p>
            <a:pPr lvl="1"/>
            <a:r>
              <a:rPr lang="zh-CN" altLang="en-US" dirty="0"/>
              <a:t>所谓“框架”，便是整个或部分系统的可重用设计。</a:t>
            </a:r>
            <a:endParaRPr lang="en-US" altLang="zh-CN" dirty="0"/>
          </a:p>
          <a:p>
            <a:pPr lvl="1"/>
            <a:r>
              <a:rPr lang="zh-CN" altLang="en-US" dirty="0"/>
              <a:t>在</a:t>
            </a:r>
            <a:r>
              <a:rPr lang="en-US" altLang="zh-CN" dirty="0"/>
              <a:t>python</a:t>
            </a:r>
            <a:r>
              <a:rPr lang="zh-CN" altLang="en-US" dirty="0"/>
              <a:t>中也可以说，一个框架就是一个可复用的“巨大模块”。</a:t>
            </a:r>
            <a:endParaRPr lang="en-US" altLang="zh-CN" dirty="0"/>
          </a:p>
          <a:p>
            <a:pPr lvl="1"/>
            <a:r>
              <a:rPr lang="zh-CN" altLang="en-US" dirty="0"/>
              <a:t>任何人都可以根据需求方便的修改。</a:t>
            </a:r>
            <a:endParaRPr lang="en-US" altLang="zh-CN" dirty="0"/>
          </a:p>
          <a:p>
            <a:pPr lvl="1"/>
            <a:r>
              <a:rPr lang="zh-CN" altLang="en-US" dirty="0"/>
              <a:t>借助</a:t>
            </a:r>
            <a:r>
              <a:rPr lang="en-US" altLang="zh-CN" dirty="0" err="1"/>
              <a:t>Scrapy</a:t>
            </a:r>
            <a:r>
              <a:rPr lang="zh-CN" altLang="en-US" dirty="0"/>
              <a:t>框架这个爬虫利器，只需根据自己的需要，编写几个专属的模块就可以轻松地实现一个爬虫项目</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55885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发</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82" y="1714488"/>
            <a:ext cx="3968004" cy="361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srcRect/>
          <a:stretch>
            <a:fillRect/>
          </a:stretch>
        </p:blipFill>
        <p:spPr bwMode="auto">
          <a:xfrm>
            <a:off x="4357686" y="1500174"/>
            <a:ext cx="6286500" cy="41529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p:cNvPicPr>
            <a:picLocks noGrp="1" noChangeAspect="1" noChangeArrowheads="1"/>
          </p:cNvPicPr>
          <p:nvPr>
            <p:ph idx="1"/>
          </p:nvPr>
        </p:nvPicPr>
        <p:blipFill>
          <a:blip r:embed="rId2"/>
          <a:srcRect/>
          <a:stretch>
            <a:fillRect/>
          </a:stretch>
        </p:blipFill>
        <p:spPr bwMode="auto">
          <a:xfrm>
            <a:off x="1428750" y="1786731"/>
            <a:ext cx="6286500" cy="41529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143116"/>
            <a:ext cx="8229600" cy="3983047"/>
          </a:xfrm>
        </p:spPr>
        <p:txBody>
          <a:bodyPr>
            <a:normAutofit fontScale="70000" lnSpcReduction="20000"/>
          </a:bodyPr>
          <a:lstStyle/>
          <a:p>
            <a:r>
              <a:rPr lang="en-US" dirty="0" err="1"/>
              <a:t>Scrapy</a:t>
            </a:r>
            <a:r>
              <a:rPr lang="zh-CN" altLang="en-US" dirty="0"/>
              <a:t>共有</a:t>
            </a:r>
            <a:r>
              <a:rPr lang="en-US" altLang="zh-CN" dirty="0"/>
              <a:t>7</a:t>
            </a:r>
            <a:r>
              <a:rPr lang="zh-CN" altLang="en-US" dirty="0"/>
              <a:t>大架构，</a:t>
            </a:r>
            <a:endParaRPr lang="en-US" altLang="zh-CN" dirty="0"/>
          </a:p>
          <a:p>
            <a:pPr lvl="1"/>
            <a:r>
              <a:rPr lang="en-US" dirty="0" err="1"/>
              <a:t>ScrapyEngine</a:t>
            </a:r>
            <a:r>
              <a:rPr lang="en-US" dirty="0"/>
              <a:t>(</a:t>
            </a:r>
            <a:r>
              <a:rPr lang="zh-CN" altLang="en-US" dirty="0"/>
              <a:t>引擎</a:t>
            </a:r>
            <a:r>
              <a:rPr lang="en-US" altLang="zh-CN" dirty="0"/>
              <a:t>)</a:t>
            </a:r>
          </a:p>
          <a:p>
            <a:pPr lvl="2"/>
            <a:r>
              <a:rPr lang="zh-CN" altLang="en-US" dirty="0"/>
              <a:t>负责</a:t>
            </a:r>
            <a:r>
              <a:rPr lang="en-US" dirty="0" err="1"/>
              <a:t>Spider、ItemPipeline、Downloader、Scheduler</a:t>
            </a:r>
            <a:r>
              <a:rPr lang="zh-CN" altLang="en-US" dirty="0"/>
              <a:t>中间的通讯，信号、数据传递等。</a:t>
            </a:r>
            <a:endParaRPr lang="en-US" altLang="zh-CN" dirty="0"/>
          </a:p>
          <a:p>
            <a:pPr lvl="1"/>
            <a:r>
              <a:rPr lang="en-US" dirty="0"/>
              <a:t>Scheduler(</a:t>
            </a:r>
            <a:r>
              <a:rPr lang="zh-CN" altLang="en-US" dirty="0"/>
              <a:t>调度器</a:t>
            </a:r>
            <a:r>
              <a:rPr lang="en-US" altLang="zh-CN" dirty="0"/>
              <a:t>)</a:t>
            </a:r>
          </a:p>
          <a:p>
            <a:pPr lvl="2"/>
            <a:r>
              <a:rPr lang="zh-CN" altLang="en-US" dirty="0"/>
              <a:t>负责接收引擎发送过来的</a:t>
            </a:r>
            <a:r>
              <a:rPr lang="en-US" altLang="zh-CN" dirty="0"/>
              <a:t>Request</a:t>
            </a:r>
            <a:r>
              <a:rPr lang="zh-CN" altLang="en-US" dirty="0"/>
              <a:t>请求，</a:t>
            </a:r>
            <a:endParaRPr lang="en-US" altLang="zh-CN" dirty="0"/>
          </a:p>
          <a:p>
            <a:pPr lvl="2"/>
            <a:r>
              <a:rPr lang="zh-CN" altLang="en-US" dirty="0"/>
              <a:t>并按照一定的方式进行整理排列、入队。</a:t>
            </a:r>
            <a:endParaRPr lang="en-US" altLang="zh-CN" dirty="0"/>
          </a:p>
          <a:p>
            <a:pPr lvl="2"/>
            <a:r>
              <a:rPr lang="zh-CN" altLang="en-US" dirty="0"/>
              <a:t>当引擎需要时，便把这些请求交还给引擎</a:t>
            </a:r>
            <a:endParaRPr lang="en-US" altLang="zh-CN" dirty="0"/>
          </a:p>
          <a:p>
            <a:pPr lvl="2"/>
            <a:r>
              <a:rPr lang="zh-CN" altLang="en-US" dirty="0"/>
              <a:t>优先队列</a:t>
            </a:r>
            <a:r>
              <a:rPr lang="en-US" altLang="zh-CN" dirty="0"/>
              <a:t>,   </a:t>
            </a:r>
            <a:r>
              <a:rPr lang="zh-CN" altLang="en-US" dirty="0"/>
              <a:t>去除重复的网址。</a:t>
            </a:r>
            <a:endParaRPr lang="en-US" altLang="zh-CN" dirty="0"/>
          </a:p>
          <a:p>
            <a:pPr lvl="1"/>
            <a:r>
              <a:rPr lang="en-US" dirty="0" err="1"/>
              <a:t>DownloaderMiddlewares</a:t>
            </a:r>
            <a:r>
              <a:rPr lang="en-US" dirty="0"/>
              <a:t>（</a:t>
            </a:r>
            <a:r>
              <a:rPr lang="zh-CN" altLang="en-US" dirty="0"/>
              <a:t>下载中间件）</a:t>
            </a:r>
            <a:endParaRPr lang="en-US" altLang="zh-CN" dirty="0"/>
          </a:p>
          <a:p>
            <a:pPr lvl="2"/>
            <a:r>
              <a:rPr lang="zh-CN" altLang="en-US" dirty="0"/>
              <a:t>可以</a:t>
            </a:r>
            <a:r>
              <a:rPr lang="zh-CN" altLang="en-US" dirty="0">
                <a:solidFill>
                  <a:srgbClr val="FF0000"/>
                </a:solidFill>
              </a:rPr>
              <a:t>自定义</a:t>
            </a:r>
            <a:r>
              <a:rPr lang="zh-CN" altLang="en-US" dirty="0"/>
              <a:t>扩展下载功能的组件，</a:t>
            </a:r>
            <a:endParaRPr lang="en-US" altLang="zh-CN" dirty="0"/>
          </a:p>
          <a:p>
            <a:pPr lvl="3"/>
            <a:r>
              <a:rPr lang="zh-CN" altLang="en-US" dirty="0"/>
              <a:t>下载的方式、</a:t>
            </a:r>
            <a:endParaRPr lang="en-US" altLang="zh-CN" dirty="0"/>
          </a:p>
          <a:p>
            <a:pPr lvl="3"/>
            <a:r>
              <a:rPr lang="zh-CN" altLang="en-US" dirty="0"/>
              <a:t>下载数据的选取、</a:t>
            </a:r>
            <a:endParaRPr lang="en-US" altLang="zh-CN" dirty="0"/>
          </a:p>
          <a:p>
            <a:pPr lvl="3"/>
            <a:r>
              <a:rPr lang="zh-CN" altLang="en-US" dirty="0"/>
              <a:t>存储等功能。</a:t>
            </a:r>
            <a:endParaRPr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94" y="-142900"/>
            <a:ext cx="3286148" cy="29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endParaRPr lang="zh-CN" altLang="en-US" dirty="0"/>
          </a:p>
        </p:txBody>
      </p:sp>
      <p:sp>
        <p:nvSpPr>
          <p:cNvPr id="3" name="内容占位符 2"/>
          <p:cNvSpPr>
            <a:spLocks noGrp="1"/>
          </p:cNvSpPr>
          <p:nvPr>
            <p:ph idx="1"/>
          </p:nvPr>
        </p:nvSpPr>
        <p:spPr>
          <a:xfrm>
            <a:off x="457200" y="2143116"/>
            <a:ext cx="8229600" cy="3983047"/>
          </a:xfrm>
        </p:spPr>
        <p:txBody>
          <a:bodyPr>
            <a:normAutofit fontScale="92500" lnSpcReduction="20000"/>
          </a:bodyPr>
          <a:lstStyle/>
          <a:p>
            <a:r>
              <a:rPr lang="en-US" dirty="0" err="1"/>
              <a:t>Scrapy</a:t>
            </a:r>
            <a:r>
              <a:rPr lang="zh-CN" altLang="en-US" dirty="0"/>
              <a:t>共有</a:t>
            </a:r>
            <a:r>
              <a:rPr lang="en-US" altLang="zh-CN" dirty="0"/>
              <a:t>7</a:t>
            </a:r>
            <a:r>
              <a:rPr lang="zh-CN" altLang="en-US" dirty="0"/>
              <a:t>大架构，</a:t>
            </a:r>
            <a:endParaRPr lang="en-US" altLang="zh-CN" dirty="0"/>
          </a:p>
          <a:p>
            <a:pPr lvl="1"/>
            <a:r>
              <a:rPr lang="en-US" dirty="0"/>
              <a:t>Spider（</a:t>
            </a:r>
            <a:r>
              <a:rPr lang="zh-CN" altLang="en-US" dirty="0"/>
              <a:t>爬虫）</a:t>
            </a:r>
            <a:endParaRPr lang="en-US" altLang="zh-CN" dirty="0"/>
          </a:p>
          <a:p>
            <a:pPr lvl="2"/>
            <a:r>
              <a:rPr lang="zh-CN" altLang="en-US" dirty="0"/>
              <a:t>负责处理所有</a:t>
            </a:r>
            <a:r>
              <a:rPr lang="en-US" altLang="zh-CN" dirty="0"/>
              <a:t>Responses</a:t>
            </a:r>
            <a:r>
              <a:rPr lang="zh-CN" altLang="en-US" dirty="0"/>
              <a:t>（网站的响应）</a:t>
            </a:r>
            <a:endParaRPr lang="en-US" altLang="zh-CN" dirty="0"/>
          </a:p>
          <a:p>
            <a:pPr lvl="2"/>
            <a:r>
              <a:rPr lang="zh-CN" altLang="en-US" dirty="0"/>
              <a:t>从中分析提取数据，获取</a:t>
            </a:r>
            <a:r>
              <a:rPr lang="en-US" altLang="zh-CN" dirty="0"/>
              <a:t>Item</a:t>
            </a:r>
            <a:r>
              <a:rPr lang="zh-CN" altLang="en-US" dirty="0"/>
              <a:t>字段需要的数据，</a:t>
            </a:r>
            <a:endParaRPr lang="en-US" altLang="zh-CN" dirty="0"/>
          </a:p>
          <a:p>
            <a:pPr lvl="2"/>
            <a:r>
              <a:rPr lang="zh-CN" altLang="en-US" dirty="0"/>
              <a:t>并将</a:t>
            </a:r>
            <a:r>
              <a:rPr lang="zh-CN" altLang="en-US" dirty="0">
                <a:solidFill>
                  <a:srgbClr val="FF0000"/>
                </a:solidFill>
              </a:rPr>
              <a:t>需要访问的</a:t>
            </a:r>
            <a:r>
              <a:rPr lang="en-US" altLang="zh-CN" dirty="0">
                <a:solidFill>
                  <a:srgbClr val="FF0000"/>
                </a:solidFill>
              </a:rPr>
              <a:t>URL</a:t>
            </a:r>
            <a:r>
              <a:rPr lang="zh-CN" altLang="en-US" dirty="0">
                <a:solidFill>
                  <a:srgbClr val="FF0000"/>
                </a:solidFill>
              </a:rPr>
              <a:t>提交给引擎</a:t>
            </a:r>
            <a:r>
              <a:rPr lang="zh-CN" altLang="en-US" dirty="0"/>
              <a:t>，再次进入</a:t>
            </a:r>
            <a:r>
              <a:rPr lang="en-US" altLang="zh-CN" dirty="0"/>
              <a:t>Scheduler(</a:t>
            </a:r>
            <a:r>
              <a:rPr lang="zh-CN" altLang="en-US" dirty="0"/>
              <a:t>调度器</a:t>
            </a:r>
            <a:r>
              <a:rPr lang="en-US" altLang="zh-CN" dirty="0"/>
              <a:t>)</a:t>
            </a:r>
            <a:r>
              <a:rPr lang="zh-CN" altLang="en-US" dirty="0"/>
              <a:t>。</a:t>
            </a:r>
            <a:endParaRPr lang="en-US" altLang="zh-CN" dirty="0"/>
          </a:p>
          <a:p>
            <a:pPr lvl="1"/>
            <a:r>
              <a:rPr lang="en-US" dirty="0" err="1"/>
              <a:t>SpiderMiddlewares</a:t>
            </a:r>
            <a:r>
              <a:rPr lang="en-US" dirty="0"/>
              <a:t>（</a:t>
            </a:r>
            <a:r>
              <a:rPr lang="zh-CN" altLang="en-US" dirty="0"/>
              <a:t>爬虫中间件）</a:t>
            </a:r>
            <a:endParaRPr lang="en-US" altLang="zh-CN" dirty="0"/>
          </a:p>
          <a:p>
            <a:pPr lvl="2"/>
            <a:r>
              <a:rPr lang="zh-CN" altLang="en-US" dirty="0"/>
              <a:t>一个可以</a:t>
            </a:r>
            <a:r>
              <a:rPr lang="zh-CN" altLang="en-US" dirty="0">
                <a:solidFill>
                  <a:srgbClr val="FF0000"/>
                </a:solidFill>
              </a:rPr>
              <a:t>自定义扩展</a:t>
            </a:r>
            <a:endParaRPr lang="en-US" altLang="zh-CN" dirty="0">
              <a:solidFill>
                <a:srgbClr val="FF0000"/>
              </a:solidFill>
            </a:endParaRPr>
          </a:p>
          <a:p>
            <a:pPr lvl="3"/>
            <a:r>
              <a:rPr lang="zh-CN" altLang="en-US" dirty="0"/>
              <a:t>进入</a:t>
            </a:r>
            <a:r>
              <a:rPr lang="en-US" dirty="0"/>
              <a:t>Spider</a:t>
            </a:r>
            <a:r>
              <a:rPr lang="zh-CN" altLang="en-US" dirty="0"/>
              <a:t>的</a:t>
            </a:r>
            <a:r>
              <a:rPr lang="en-US" dirty="0"/>
              <a:t>Responses，</a:t>
            </a:r>
          </a:p>
          <a:p>
            <a:pPr lvl="3"/>
            <a:r>
              <a:rPr lang="zh-CN" altLang="en-US" dirty="0"/>
              <a:t>从</a:t>
            </a:r>
            <a:r>
              <a:rPr lang="en-US" dirty="0"/>
              <a:t>Spider</a:t>
            </a:r>
            <a:r>
              <a:rPr lang="zh-CN" altLang="en-US" dirty="0"/>
              <a:t>出去的</a:t>
            </a:r>
            <a:r>
              <a:rPr lang="en-US" dirty="0"/>
              <a:t>Requests</a:t>
            </a:r>
            <a:endParaRPr lang="en-US" altLang="zh-CN" dirty="0">
              <a:solidFill>
                <a:srgbClr val="FF0000"/>
              </a:solidFill>
            </a:endParaRPr>
          </a:p>
          <a:p>
            <a:pPr lvl="2"/>
            <a:r>
              <a:rPr lang="zh-CN" altLang="en-US" dirty="0"/>
              <a:t>和操作引擎通信或是和</a:t>
            </a:r>
            <a:r>
              <a:rPr lang="en-US" dirty="0"/>
              <a:t>Spider</a:t>
            </a:r>
            <a:r>
              <a:rPr lang="zh-CN" altLang="en-US" dirty="0"/>
              <a:t>通信的“桥梁功能组件”。</a:t>
            </a:r>
            <a:endParaRPr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2" y="0"/>
            <a:ext cx="3286148" cy="29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143116"/>
            <a:ext cx="8229600" cy="3983047"/>
          </a:xfrm>
        </p:spPr>
        <p:txBody>
          <a:bodyPr>
            <a:normAutofit fontScale="77500" lnSpcReduction="20000"/>
          </a:bodyPr>
          <a:lstStyle/>
          <a:p>
            <a:r>
              <a:rPr lang="en-US" dirty="0" err="1"/>
              <a:t>Scrapy</a:t>
            </a:r>
            <a:r>
              <a:rPr lang="zh-CN" altLang="en-US" dirty="0"/>
              <a:t>共有</a:t>
            </a:r>
            <a:r>
              <a:rPr lang="en-US" altLang="zh-CN" dirty="0"/>
              <a:t>7</a:t>
            </a:r>
            <a:r>
              <a:rPr lang="zh-CN" altLang="en-US" dirty="0"/>
              <a:t>大架构，</a:t>
            </a:r>
            <a:endParaRPr lang="en-US" altLang="zh-CN" dirty="0"/>
          </a:p>
          <a:p>
            <a:pPr lvl="1"/>
            <a:r>
              <a:rPr lang="en-US" dirty="0"/>
              <a:t>Downloader（</a:t>
            </a:r>
            <a:r>
              <a:rPr lang="zh-CN" altLang="en-US" dirty="0"/>
              <a:t>下载器）</a:t>
            </a:r>
            <a:endParaRPr lang="en-US" altLang="zh-CN" dirty="0"/>
          </a:p>
          <a:p>
            <a:pPr lvl="2"/>
            <a:r>
              <a:rPr lang="zh-CN" altLang="en-US" dirty="0"/>
              <a:t>下载</a:t>
            </a:r>
            <a:r>
              <a:rPr lang="en-US" dirty="0" err="1"/>
              <a:t>Scrapy</a:t>
            </a:r>
            <a:r>
              <a:rPr lang="en-US" dirty="0"/>
              <a:t> Engine(</a:t>
            </a:r>
            <a:r>
              <a:rPr lang="zh-CN" altLang="en-US" dirty="0"/>
              <a:t>引擎</a:t>
            </a:r>
            <a:r>
              <a:rPr lang="en-US" altLang="zh-CN" dirty="0"/>
              <a:t>)</a:t>
            </a:r>
            <a:r>
              <a:rPr lang="zh-CN" altLang="en-US" dirty="0"/>
              <a:t>发送的所有</a:t>
            </a:r>
            <a:r>
              <a:rPr lang="en-US" dirty="0"/>
              <a:t>Requests</a:t>
            </a:r>
            <a:r>
              <a:rPr lang="zh-CN" altLang="en-US" dirty="0"/>
              <a:t>请求，</a:t>
            </a:r>
            <a:endParaRPr lang="en-US" altLang="zh-CN" dirty="0"/>
          </a:p>
          <a:p>
            <a:pPr lvl="2"/>
            <a:r>
              <a:rPr lang="zh-CN" altLang="en-US" dirty="0"/>
              <a:t>将其获取到的</a:t>
            </a:r>
            <a:r>
              <a:rPr lang="en-US" dirty="0"/>
              <a:t>Responses（</a:t>
            </a:r>
            <a:r>
              <a:rPr lang="zh-CN" altLang="en-US" dirty="0"/>
              <a:t>响应）交还给</a:t>
            </a:r>
            <a:r>
              <a:rPr lang="en-US" dirty="0" err="1"/>
              <a:t>Scrapy</a:t>
            </a:r>
            <a:r>
              <a:rPr lang="en-US" dirty="0"/>
              <a:t> Engine</a:t>
            </a:r>
            <a:endParaRPr lang="en-US" altLang="zh-CN" dirty="0"/>
          </a:p>
          <a:p>
            <a:pPr lvl="2"/>
            <a:r>
              <a:rPr lang="zh-CN" altLang="en-US" dirty="0"/>
              <a:t>再由引擎交给</a:t>
            </a:r>
            <a:r>
              <a:rPr lang="en-US" dirty="0"/>
              <a:t>Spider</a:t>
            </a:r>
            <a:r>
              <a:rPr lang="zh-CN" altLang="en-US" dirty="0"/>
              <a:t>来处理。</a:t>
            </a:r>
            <a:endParaRPr lang="en-US" altLang="zh-CN" dirty="0"/>
          </a:p>
          <a:p>
            <a:pPr lvl="2"/>
            <a:r>
              <a:rPr lang="zh-CN" altLang="en-US" dirty="0"/>
              <a:t>建立在</a:t>
            </a:r>
            <a:r>
              <a:rPr lang="en-US" dirty="0"/>
              <a:t>twisted</a:t>
            </a:r>
            <a:r>
              <a:rPr lang="zh-CN" altLang="en-US" dirty="0"/>
              <a:t>这个高效的异步模型上的</a:t>
            </a:r>
            <a:endParaRPr lang="en-US" altLang="zh-CN" dirty="0"/>
          </a:p>
          <a:p>
            <a:pPr lvl="1"/>
            <a:r>
              <a:rPr lang="en-US" dirty="0" err="1"/>
              <a:t>ItemPipeline</a:t>
            </a:r>
            <a:r>
              <a:rPr lang="en-US" dirty="0"/>
              <a:t>(</a:t>
            </a:r>
            <a:r>
              <a:rPr lang="zh-CN" altLang="en-US" dirty="0"/>
              <a:t>管道</a:t>
            </a:r>
            <a:r>
              <a:rPr lang="en-US" altLang="zh-CN" dirty="0"/>
              <a:t>)</a:t>
            </a:r>
          </a:p>
          <a:p>
            <a:pPr lvl="2"/>
            <a:r>
              <a:rPr lang="zh-CN" altLang="en-US" dirty="0"/>
              <a:t>管道负责处理从</a:t>
            </a:r>
            <a:r>
              <a:rPr lang="en-US" altLang="zh-CN" dirty="0"/>
              <a:t>Spider</a:t>
            </a:r>
            <a:r>
              <a:rPr lang="zh-CN" altLang="en-US" dirty="0"/>
              <a:t>中获取到的</a:t>
            </a:r>
            <a:r>
              <a:rPr lang="en-US" altLang="zh-CN" dirty="0"/>
              <a:t>Item</a:t>
            </a:r>
            <a:r>
              <a:rPr lang="zh-CN" altLang="en-US" dirty="0"/>
              <a:t>，</a:t>
            </a:r>
            <a:endParaRPr lang="en-US" altLang="zh-CN" dirty="0"/>
          </a:p>
          <a:p>
            <a:pPr lvl="2"/>
            <a:r>
              <a:rPr lang="zh-CN" altLang="en-US" dirty="0"/>
              <a:t>是进行</a:t>
            </a:r>
            <a:r>
              <a:rPr lang="zh-CN" altLang="en-US" dirty="0">
                <a:solidFill>
                  <a:srgbClr val="FF0000"/>
                </a:solidFill>
              </a:rPr>
              <a:t>后期的处理</a:t>
            </a:r>
            <a:r>
              <a:rPr lang="zh-CN" altLang="en-US" dirty="0"/>
              <a:t>的地方。</a:t>
            </a:r>
            <a:endParaRPr lang="en-US" altLang="zh-CN" dirty="0"/>
          </a:p>
          <a:p>
            <a:pPr lvl="3"/>
            <a:r>
              <a:rPr lang="zh-CN" altLang="en-US" dirty="0"/>
              <a:t>进行详细分析、过滤、</a:t>
            </a:r>
            <a:r>
              <a:rPr lang="zh-CN" altLang="en-US" dirty="0">
                <a:solidFill>
                  <a:srgbClr val="FF0000"/>
                </a:solidFill>
              </a:rPr>
              <a:t>存储</a:t>
            </a:r>
            <a:r>
              <a:rPr lang="zh-CN" altLang="en-US" dirty="0"/>
              <a:t>等</a:t>
            </a:r>
            <a:endParaRPr lang="en-US" altLang="zh-CN" dirty="0"/>
          </a:p>
          <a:p>
            <a:pPr lvl="3"/>
            <a:r>
              <a:rPr lang="zh-CN" altLang="en-US" dirty="0"/>
              <a:t>持久化实体、</a:t>
            </a:r>
            <a:endParaRPr lang="en-US" altLang="zh-CN" dirty="0"/>
          </a:p>
          <a:p>
            <a:pPr lvl="3"/>
            <a:r>
              <a:rPr lang="zh-CN" altLang="en-US" dirty="0"/>
              <a:t>验证实体的有效性、</a:t>
            </a:r>
            <a:endParaRPr lang="en-US" altLang="zh-CN" dirty="0"/>
          </a:p>
          <a:p>
            <a:pPr lvl="3"/>
            <a:r>
              <a:rPr lang="zh-CN" altLang="en-US" dirty="0"/>
              <a:t>清除不需要的信息</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94" y="-142900"/>
            <a:ext cx="3286148" cy="29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endParaRPr lang="zh-CN" altLang="zh-CN"/>
          </a:p>
        </p:txBody>
      </p:sp>
      <p:sp>
        <p:nvSpPr>
          <p:cNvPr id="56322" name="Rectangle 3"/>
          <p:cNvSpPr>
            <a:spLocks noGrp="1" noChangeArrowheads="1"/>
          </p:cNvSpPr>
          <p:nvPr>
            <p:ph type="body" idx="1"/>
          </p:nvPr>
        </p:nvSpPr>
        <p:spPr/>
        <p:txBody>
          <a:bodyPr>
            <a:normAutofit/>
          </a:bodyPr>
          <a:lstStyle/>
          <a:p>
            <a:r>
              <a:rPr lang="zh-CN" altLang="en-US" sz="2800" dirty="0"/>
              <a:t>功能强大的文本分析工具</a:t>
            </a:r>
            <a:endParaRPr lang="en-US" altLang="zh-CN" sz="2800" dirty="0"/>
          </a:p>
          <a:p>
            <a:r>
              <a:rPr lang="zh-CN" altLang="en-US" b="1" dirty="0"/>
              <a:t>应用领域</a:t>
            </a:r>
          </a:p>
          <a:p>
            <a:pPr lvl="1"/>
            <a:r>
              <a:rPr lang="zh-CN" altLang="en-US" dirty="0"/>
              <a:t>*</a:t>
            </a:r>
            <a:r>
              <a:rPr lang="en-US" altLang="zh-CN" dirty="0"/>
              <a:t>nix</a:t>
            </a:r>
            <a:r>
              <a:rPr lang="zh-CN" altLang="en-US" dirty="0"/>
              <a:t>（</a:t>
            </a:r>
            <a:r>
              <a:rPr lang="en-US" altLang="zh-CN" dirty="0"/>
              <a:t>Linux, Unix</a:t>
            </a:r>
            <a:r>
              <a:rPr lang="zh-CN" altLang="en-US" dirty="0"/>
              <a:t>等）、</a:t>
            </a:r>
            <a:r>
              <a:rPr lang="en-US" altLang="zh-CN" dirty="0"/>
              <a:t>HP </a:t>
            </a:r>
            <a:r>
              <a:rPr lang="zh-CN" altLang="en-US" dirty="0"/>
              <a:t>等操作系统，</a:t>
            </a:r>
            <a:endParaRPr lang="en-US" altLang="zh-CN" dirty="0"/>
          </a:p>
          <a:p>
            <a:pPr lvl="1"/>
            <a:r>
              <a:rPr lang="en-US" altLang="zh-CN" dirty="0"/>
              <a:t>PHP</a:t>
            </a:r>
            <a:r>
              <a:rPr lang="zh-CN" altLang="en-US" dirty="0"/>
              <a:t>、</a:t>
            </a:r>
            <a:r>
              <a:rPr lang="en-US" altLang="zh-CN" dirty="0"/>
              <a:t>C#</a:t>
            </a:r>
            <a:r>
              <a:rPr lang="zh-CN" altLang="en-US" dirty="0"/>
              <a:t>、</a:t>
            </a:r>
            <a:r>
              <a:rPr lang="en-US" altLang="zh-CN" dirty="0"/>
              <a:t>Java,  </a:t>
            </a:r>
            <a:r>
              <a:rPr lang="en-US" altLang="zh-CN" dirty="0" err="1"/>
              <a:t>js</a:t>
            </a:r>
            <a:r>
              <a:rPr lang="en-US" altLang="zh-CN" dirty="0"/>
              <a:t>,  python </a:t>
            </a:r>
            <a:r>
              <a:rPr lang="zh-CN" altLang="en-US" dirty="0"/>
              <a:t>等开发环境</a:t>
            </a:r>
            <a:endParaRPr lang="zh-CN" altLang="en-US" sz="2800" dirty="0"/>
          </a:p>
          <a:p>
            <a:r>
              <a:rPr lang="en-US" altLang="zh-CN" sz="2800" dirty="0"/>
              <a:t>Java</a:t>
            </a:r>
            <a:r>
              <a:rPr lang="zh-CN" altLang="en-US" sz="2800" dirty="0"/>
              <a:t>从</a:t>
            </a:r>
            <a:r>
              <a:rPr lang="en-US" altLang="zh-CN" sz="2800" dirty="0"/>
              <a:t>JDK 1.4 </a:t>
            </a:r>
            <a:r>
              <a:rPr lang="zh-CN" altLang="en-US" sz="2800" dirty="0"/>
              <a:t>引入正则表达式</a:t>
            </a:r>
            <a:r>
              <a:rPr lang="en-US" altLang="zh-CN" sz="2800" dirty="0" err="1"/>
              <a:t>java.util.regex</a:t>
            </a:r>
            <a:r>
              <a:rPr lang="zh-CN" altLang="en-US" sz="2800" dirty="0"/>
              <a:t>包</a:t>
            </a:r>
          </a:p>
          <a:p>
            <a:pPr lvl="1"/>
            <a:r>
              <a:rPr lang="en-US" altLang="zh-CN" sz="2400" dirty="0"/>
              <a:t>Pattern </a:t>
            </a:r>
            <a:r>
              <a:rPr lang="zh-CN" altLang="en-US" sz="2400" dirty="0"/>
              <a:t>类</a:t>
            </a:r>
          </a:p>
          <a:p>
            <a:pPr lvl="1"/>
            <a:r>
              <a:rPr lang="en-US" altLang="zh-CN" sz="2400" dirty="0"/>
              <a:t>Matcher </a:t>
            </a:r>
            <a:r>
              <a:rPr lang="zh-CN" altLang="en-US" sz="2400" dirty="0"/>
              <a:t>类</a:t>
            </a:r>
          </a:p>
          <a:p>
            <a:pPr lvl="1"/>
            <a:r>
              <a:rPr lang="en-US" altLang="zh-CN" sz="2400" dirty="0" err="1"/>
              <a:t>HTMLParser</a:t>
            </a:r>
            <a:r>
              <a:rPr lang="en-US" altLang="zh-CN" sz="2400" dirty="0"/>
              <a:t> 1.6    java</a:t>
            </a:r>
            <a:r>
              <a:rPr lang="zh-CN" altLang="en-US" sz="2400" dirty="0"/>
              <a:t>库</a:t>
            </a:r>
          </a:p>
        </p:txBody>
      </p:sp>
    </p:spTree>
    <p:extLst>
      <p:ext uri="{BB962C8B-B14F-4D97-AF65-F5344CB8AC3E}">
        <p14:creationId xmlns:p14="http://schemas.microsoft.com/office/powerpoint/2010/main" val="3509224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en-US" altLang="zh-CN" dirty="0"/>
              <a:t>  </a:t>
            </a:r>
            <a:r>
              <a:rPr lang="en-US" b="1" dirty="0" err="1"/>
              <a:t>scrapy</a:t>
            </a:r>
            <a:r>
              <a:rPr lang="en-US" b="1" dirty="0"/>
              <a:t>  </a:t>
            </a:r>
            <a:r>
              <a:rPr lang="zh-CN" altLang="en-US" b="1" dirty="0"/>
              <a:t>开始</a:t>
            </a:r>
            <a:endParaRPr lang="zh-CN" altLang="en-US" dirty="0"/>
          </a:p>
        </p:txBody>
      </p:sp>
      <p:sp>
        <p:nvSpPr>
          <p:cNvPr id="3" name="内容占位符 2"/>
          <p:cNvSpPr>
            <a:spLocks noGrp="1"/>
          </p:cNvSpPr>
          <p:nvPr>
            <p:ph idx="1"/>
          </p:nvPr>
        </p:nvSpPr>
        <p:spPr/>
        <p:txBody>
          <a:bodyPr>
            <a:normAutofit/>
          </a:bodyPr>
          <a:lstStyle/>
          <a:p>
            <a:r>
              <a:rPr lang="zh-CN" altLang="en-US" dirty="0"/>
              <a:t>下载</a:t>
            </a:r>
            <a:r>
              <a:rPr lang="en-US" altLang="zh-CN" dirty="0"/>
              <a:t>https://scrapy.org/download/</a:t>
            </a:r>
          </a:p>
        </p:txBody>
      </p:sp>
      <p:pic>
        <p:nvPicPr>
          <p:cNvPr id="1027" name="Picture 3"/>
          <p:cNvPicPr>
            <a:picLocks noChangeAspect="1" noChangeArrowheads="1"/>
          </p:cNvPicPr>
          <p:nvPr/>
        </p:nvPicPr>
        <p:blipFill>
          <a:blip r:embed="rId2"/>
          <a:srcRect/>
          <a:stretch>
            <a:fillRect/>
          </a:stretch>
        </p:blipFill>
        <p:spPr bwMode="auto">
          <a:xfrm>
            <a:off x="642910" y="2285992"/>
            <a:ext cx="7681922" cy="59384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解压缩</a:t>
            </a:r>
            <a:r>
              <a:rPr lang="en-US" altLang="zh-CN" dirty="0"/>
              <a:t>scrapy-2.1.0</a:t>
            </a:r>
          </a:p>
          <a:p>
            <a:r>
              <a:rPr lang="en-US" altLang="zh-CN" dirty="0"/>
              <a:t>Copy </a:t>
            </a:r>
            <a:r>
              <a:rPr lang="zh-CN" altLang="en-US" dirty="0"/>
              <a:t>文件夹到</a:t>
            </a:r>
            <a:r>
              <a:rPr lang="en-US" altLang="zh-CN" dirty="0"/>
              <a:t>python </a:t>
            </a:r>
            <a:r>
              <a:rPr lang="zh-CN" altLang="en-US" dirty="0"/>
              <a:t>位置</a:t>
            </a:r>
          </a:p>
          <a:p>
            <a:endParaRPr lang="en-US" altLang="zh-CN" dirty="0"/>
          </a:p>
          <a:p>
            <a:endParaRPr lang="zh-CN" altLang="en-US" dirty="0"/>
          </a:p>
          <a:p>
            <a:endParaRPr lang="zh-CN" altLang="en-US" dirty="0"/>
          </a:p>
        </p:txBody>
      </p:sp>
      <p:pic>
        <p:nvPicPr>
          <p:cNvPr id="4" name="Picture 2"/>
          <p:cNvPicPr>
            <a:picLocks noChangeAspect="1" noChangeArrowheads="1"/>
          </p:cNvPicPr>
          <p:nvPr/>
        </p:nvPicPr>
        <p:blipFill>
          <a:blip r:embed="rId2"/>
          <a:srcRect/>
          <a:stretch>
            <a:fillRect/>
          </a:stretch>
        </p:blipFill>
        <p:spPr bwMode="auto">
          <a:xfrm>
            <a:off x="928662" y="3214686"/>
            <a:ext cx="9324975" cy="2928958"/>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err="1"/>
              <a:t>Cmd</a:t>
            </a:r>
            <a:endParaRPr lang="en-US" altLang="zh-CN" dirty="0"/>
          </a:p>
          <a:p>
            <a:pPr lvl="1"/>
            <a:r>
              <a:rPr lang="en-US" altLang="zh-CN" dirty="0"/>
              <a:t>setup.py build</a:t>
            </a:r>
          </a:p>
          <a:p>
            <a:pPr lvl="1"/>
            <a:r>
              <a:rPr lang="en-US" altLang="zh-CN" dirty="0"/>
              <a:t>setup.py install</a:t>
            </a:r>
          </a:p>
          <a:p>
            <a:pPr lvl="2"/>
            <a:r>
              <a:rPr lang="en-US" altLang="zh-CN" dirty="0"/>
              <a:t>Reading https://pypi.org/simple/pyOpenSSL/</a:t>
            </a:r>
          </a:p>
          <a:p>
            <a:pPr lvl="2"/>
            <a:r>
              <a:rPr lang="en-US" altLang="zh-CN" dirty="0"/>
              <a:t>error: The read operation timed out</a:t>
            </a:r>
          </a:p>
          <a:p>
            <a:pPr lvl="2"/>
            <a:endParaRPr lang="en-US" altLang="zh-CN" dirty="0"/>
          </a:p>
          <a:p>
            <a:pPr lvl="2"/>
            <a:r>
              <a:rPr lang="en-US" altLang="zh-CN" dirty="0"/>
              <a:t>error: The 'pyasn1' distribution was not found and is required by service-identity</a:t>
            </a:r>
          </a:p>
          <a:p>
            <a:pPr lvl="2"/>
            <a:endParaRPr lang="en-US" altLang="zh-CN" dirty="0"/>
          </a:p>
          <a:p>
            <a:pPr lvl="2"/>
            <a:r>
              <a:rPr lang="en-US" altLang="zh-CN" dirty="0"/>
              <a:t>Reading https://pypi.org/simple/idna/</a:t>
            </a:r>
          </a:p>
          <a:p>
            <a:pPr lvl="2"/>
            <a:r>
              <a:rPr lang="en-US" altLang="zh-CN" dirty="0"/>
              <a:t>error: The read operation timed out</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a:t>Scrapys</a:t>
            </a:r>
            <a:r>
              <a:rPr lang="zh-CN" altLang="en-US" dirty="0"/>
              <a:t>实现了底层多线程请求，</a:t>
            </a:r>
            <a:endParaRPr lang="en-US" altLang="zh-CN" dirty="0"/>
          </a:p>
          <a:p>
            <a:r>
              <a:rPr lang="zh-CN" altLang="en-US" dirty="0"/>
              <a:t>它使用</a:t>
            </a:r>
            <a:r>
              <a:rPr lang="en-US" altLang="zh-CN" dirty="0"/>
              <a:t>Twisted</a:t>
            </a:r>
            <a:r>
              <a:rPr lang="zh-CN" altLang="en-US" dirty="0"/>
              <a:t>异步网络框架来处理网络通讯。</a:t>
            </a:r>
            <a:endParaRPr lang="en-US" altLang="zh-CN" dirty="0"/>
          </a:p>
          <a:p>
            <a:pPr lvl="1"/>
            <a:r>
              <a:rPr lang="en-US" b="1" dirty="0"/>
              <a:t>Python Twisted </a:t>
            </a:r>
            <a:r>
              <a:rPr lang="zh-CN" altLang="en-US" b="1" dirty="0"/>
              <a:t>网络引擎模块</a:t>
            </a:r>
            <a:endParaRPr lang="en-US" altLang="zh-CN" b="1" dirty="0"/>
          </a:p>
          <a:p>
            <a:pPr lvl="1"/>
            <a:r>
              <a:rPr lang="en-US" altLang="zh-CN" dirty="0"/>
              <a:t>https://blog.csdn.net/u011146423/article/details/83375254</a:t>
            </a:r>
          </a:p>
          <a:p>
            <a:r>
              <a:rPr lang="zh-CN" altLang="en-US" dirty="0"/>
              <a:t>使得</a:t>
            </a:r>
            <a:r>
              <a:rPr lang="en-US" altLang="zh-CN" dirty="0" err="1"/>
              <a:t>Scrapy</a:t>
            </a:r>
            <a:r>
              <a:rPr lang="zh-CN" altLang="en-US" dirty="0"/>
              <a:t>可以为我们加快下载速度，而不用我们自己去实现多线程异步爬取，</a:t>
            </a:r>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测试   </a:t>
            </a:r>
            <a:r>
              <a:rPr lang="en-US" altLang="zh-CN" dirty="0" err="1"/>
              <a:t>scrapy</a:t>
            </a:r>
            <a:endParaRPr lang="en-US" altLang="zh-CN" dirty="0"/>
          </a:p>
          <a:p>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714348" y="2214554"/>
            <a:ext cx="8143900" cy="4259118"/>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a:t>
            </a:r>
            <a:r>
              <a:rPr lang="zh-CN" altLang="en-US" dirty="0"/>
              <a:t>创建爬虫文件</a:t>
            </a:r>
          </a:p>
        </p:txBody>
      </p:sp>
      <p:pic>
        <p:nvPicPr>
          <p:cNvPr id="2050" name="Picture 2"/>
          <p:cNvPicPr>
            <a:picLocks noGrp="1" noChangeAspect="1" noChangeArrowheads="1"/>
          </p:cNvPicPr>
          <p:nvPr>
            <p:ph idx="1"/>
          </p:nvPr>
        </p:nvPicPr>
        <p:blipFill>
          <a:blip r:embed="rId2"/>
          <a:srcRect/>
          <a:stretch>
            <a:fillRect/>
          </a:stretch>
        </p:blipFill>
        <p:spPr bwMode="auto">
          <a:xfrm>
            <a:off x="500034" y="1643050"/>
            <a:ext cx="8229600" cy="3698697"/>
          </a:xfrm>
          <a:prstGeom prst="rect">
            <a:avLst/>
          </a:prstGeom>
          <a:noFill/>
          <a:ln w="9525">
            <a:noFill/>
            <a:miter lim="800000"/>
            <a:headEnd/>
            <a:tailEnd/>
          </a:ln>
          <a:effectLst/>
        </p:spPr>
      </p:pic>
      <p:sp>
        <p:nvSpPr>
          <p:cNvPr id="4" name="椭圆 3"/>
          <p:cNvSpPr/>
          <p:nvPr/>
        </p:nvSpPr>
        <p:spPr>
          <a:xfrm>
            <a:off x="357158" y="3500438"/>
            <a:ext cx="1071570" cy="214314"/>
          </a:xfrm>
          <a:prstGeom prst="ellipse">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命令：</a:t>
            </a:r>
            <a:r>
              <a:rPr lang="en-US" dirty="0" err="1"/>
              <a:t>scrapy</a:t>
            </a:r>
            <a:r>
              <a:rPr lang="en-US" dirty="0"/>
              <a:t> </a:t>
            </a:r>
            <a:r>
              <a:rPr lang="en-US" dirty="0" err="1"/>
              <a:t>genspider</a:t>
            </a:r>
            <a:r>
              <a:rPr lang="en-US" dirty="0"/>
              <a:t> </a:t>
            </a:r>
            <a:r>
              <a:rPr lang="zh-CN" altLang="en-US" b="1" dirty="0">
                <a:solidFill>
                  <a:srgbClr val="FF0000"/>
                </a:solidFill>
              </a:rPr>
              <a:t>爬虫名</a:t>
            </a:r>
            <a:r>
              <a:rPr lang="zh-CN" altLang="en-US" dirty="0"/>
              <a:t> 域名</a:t>
            </a:r>
            <a:endParaRPr lang="en-US" altLang="zh-CN" dirty="0"/>
          </a:p>
          <a:p>
            <a:pPr lvl="1"/>
            <a:r>
              <a:rPr lang="zh-CN" altLang="en-US" dirty="0"/>
              <a:t>创建完成后会自动生成</a:t>
            </a:r>
            <a:r>
              <a:rPr lang="zh-CN" altLang="en-US" b="1" dirty="0">
                <a:solidFill>
                  <a:srgbClr val="FF0000"/>
                </a:solidFill>
              </a:rPr>
              <a:t>爬虫名</a:t>
            </a:r>
            <a:r>
              <a:rPr lang="en-US" altLang="zh-CN" b="1" dirty="0">
                <a:solidFill>
                  <a:srgbClr val="FF0000"/>
                </a:solidFill>
              </a:rPr>
              <a:t>.</a:t>
            </a:r>
            <a:r>
              <a:rPr lang="en-US" altLang="zh-CN" b="1" dirty="0" err="1">
                <a:solidFill>
                  <a:srgbClr val="FF0000"/>
                </a:solidFill>
              </a:rPr>
              <a:t>py</a:t>
            </a:r>
            <a:r>
              <a:rPr lang="en-US" altLang="zh-CN" b="1" dirty="0">
                <a:solidFill>
                  <a:srgbClr val="FF0000"/>
                </a:solidFill>
              </a:rPr>
              <a:t> </a:t>
            </a:r>
            <a:r>
              <a:rPr lang="zh-CN" altLang="en-US" b="1" dirty="0"/>
              <a:t>文件</a:t>
            </a:r>
            <a:endParaRPr lang="en-US" altLang="zh-CN" dirty="0"/>
          </a:p>
          <a:p>
            <a:pPr lvl="1"/>
            <a:r>
              <a:rPr lang="en-US" altLang="zh-CN" dirty="0" err="1"/>
              <a:t>scrapy</a:t>
            </a:r>
            <a:r>
              <a:rPr lang="en-US" altLang="zh-CN" dirty="0"/>
              <a:t> </a:t>
            </a:r>
            <a:r>
              <a:rPr lang="en-US" altLang="zh-CN" dirty="0" err="1"/>
              <a:t>genspider</a:t>
            </a:r>
            <a:r>
              <a:rPr lang="en-US" altLang="zh-CN" dirty="0"/>
              <a:t>  </a:t>
            </a:r>
            <a:r>
              <a:rPr lang="en-US" altLang="zh-CN" dirty="0" err="1"/>
              <a:t>novel_spider</a:t>
            </a:r>
            <a:r>
              <a:rPr lang="en-US" altLang="zh-CN" dirty="0"/>
              <a:t> </a:t>
            </a:r>
            <a:r>
              <a:rPr lang="en-US" altLang="zh-CN" dirty="0" err="1"/>
              <a:t>aixiawx</a:t>
            </a:r>
            <a:endParaRPr lang="zh-CN" altLang="en-US" dirty="0"/>
          </a:p>
          <a:p>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714348" y="3714752"/>
            <a:ext cx="14716125" cy="27051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爬虫文件</a:t>
            </a:r>
            <a:r>
              <a:rPr lang="en-US" altLang="zh-CN" dirty="0"/>
              <a:t>novel_spider</a:t>
            </a:r>
            <a:r>
              <a:rPr lang="en-US" b="1" dirty="0"/>
              <a:t>.py </a:t>
            </a:r>
          </a:p>
          <a:p>
            <a:pPr lvl="1"/>
            <a:r>
              <a:rPr lang="zh-CN" altLang="en-US" dirty="0"/>
              <a:t>分析需要提取的数据</a:t>
            </a:r>
            <a:endParaRPr lang="en-US" altLang="zh-CN" dirty="0"/>
          </a:p>
          <a:p>
            <a:pPr lvl="2"/>
            <a:r>
              <a:rPr lang="zh-CN" altLang="en-US" dirty="0"/>
              <a:t>在</a:t>
            </a:r>
            <a:r>
              <a:rPr lang="en-US" dirty="0"/>
              <a:t>parse</a:t>
            </a:r>
            <a:r>
              <a:rPr lang="zh-CN" altLang="en-US" dirty="0"/>
              <a:t>方法中做数据的提取</a:t>
            </a:r>
            <a:endParaRPr lang="en-US" altLang="zh-CN" dirty="0"/>
          </a:p>
          <a:p>
            <a:pPr lvl="2"/>
            <a:r>
              <a:rPr lang="zh-CN" altLang="en-US" dirty="0"/>
              <a:t>使用</a:t>
            </a:r>
            <a:r>
              <a:rPr lang="en-US" altLang="zh-CN" dirty="0" err="1"/>
              <a:t>Xpath</a:t>
            </a:r>
            <a:r>
              <a:rPr lang="zh-CN" altLang="en-US" dirty="0"/>
              <a:t>，从页面的</a:t>
            </a:r>
            <a:r>
              <a:rPr lang="en-US" altLang="zh-CN" dirty="0"/>
              <a:t>HTML Source</a:t>
            </a:r>
            <a:r>
              <a:rPr lang="zh-CN" altLang="en-US" dirty="0"/>
              <a:t>里面选取要要抽取的数据</a:t>
            </a:r>
            <a:endParaRPr lang="en-US" altLang="zh-CN" dirty="0"/>
          </a:p>
          <a:p>
            <a:pPr lvl="2"/>
            <a:endParaRPr lang="en-US" altLang="zh-CN" dirty="0"/>
          </a:p>
          <a:p>
            <a:endParaRPr lang="zh-CN" altLang="en-US" dirty="0"/>
          </a:p>
        </p:txBody>
      </p:sp>
      <p:pic>
        <p:nvPicPr>
          <p:cNvPr id="5123" name="Picture 3"/>
          <p:cNvPicPr>
            <a:picLocks noChangeAspect="1" noChangeArrowheads="1"/>
          </p:cNvPicPr>
          <p:nvPr/>
        </p:nvPicPr>
        <p:blipFill>
          <a:blip r:embed="rId2"/>
          <a:srcRect/>
          <a:stretch>
            <a:fillRect/>
          </a:stretch>
        </p:blipFill>
        <p:spPr bwMode="auto">
          <a:xfrm>
            <a:off x="3428992" y="3786190"/>
            <a:ext cx="4862532" cy="280664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novel_spider.py</a:t>
            </a:r>
            <a:endParaRPr lang="zh-CN" altLang="en-US" dirty="0"/>
          </a:p>
        </p:txBody>
      </p:sp>
      <p:sp>
        <p:nvSpPr>
          <p:cNvPr id="3" name="内容占位符 2"/>
          <p:cNvSpPr>
            <a:spLocks noGrp="1"/>
          </p:cNvSpPr>
          <p:nvPr>
            <p:ph idx="1"/>
          </p:nvPr>
        </p:nvSpPr>
        <p:spPr>
          <a:xfrm>
            <a:off x="142844" y="1600200"/>
            <a:ext cx="8858312" cy="4525963"/>
          </a:xfrm>
        </p:spPr>
        <p:txBody>
          <a:bodyPr>
            <a:noAutofit/>
          </a:bodyPr>
          <a:lstStyle/>
          <a:p>
            <a:pPr>
              <a:buNone/>
            </a:pPr>
            <a:r>
              <a:rPr lang="en-US" altLang="zh-CN" sz="1800" dirty="0"/>
              <a:t># -*- coding: utf-8 -*-</a:t>
            </a:r>
          </a:p>
          <a:p>
            <a:pPr>
              <a:buNone/>
            </a:pPr>
            <a:r>
              <a:rPr lang="en-US" altLang="zh-CN" sz="1800" dirty="0"/>
              <a:t>import </a:t>
            </a:r>
            <a:r>
              <a:rPr lang="en-US" altLang="zh-CN" sz="1800" dirty="0" err="1"/>
              <a:t>scrapy</a:t>
            </a:r>
            <a:endParaRPr lang="en-US" altLang="zh-CN" sz="1800" dirty="0"/>
          </a:p>
          <a:p>
            <a:pPr>
              <a:buNone/>
            </a:pPr>
            <a:r>
              <a:rPr lang="en-US" altLang="zh-CN" sz="1800" dirty="0"/>
              <a:t>class </a:t>
            </a:r>
            <a:r>
              <a:rPr lang="en-US" altLang="zh-CN" sz="1800" dirty="0" err="1"/>
              <a:t>NovelSpiderSpider</a:t>
            </a:r>
            <a:r>
              <a:rPr lang="en-US" altLang="zh-CN" sz="1800" dirty="0"/>
              <a:t>(</a:t>
            </a:r>
            <a:r>
              <a:rPr lang="en-US" altLang="zh-CN" sz="1800" dirty="0" err="1"/>
              <a:t>scrapy.Spider</a:t>
            </a:r>
            <a:r>
              <a:rPr lang="en-US" altLang="zh-CN" sz="1800" dirty="0"/>
              <a:t>):</a:t>
            </a:r>
          </a:p>
          <a:p>
            <a:pPr>
              <a:buNone/>
            </a:pPr>
            <a:r>
              <a:rPr lang="en-US" altLang="zh-CN" sz="1800" dirty="0"/>
              <a:t>    name = '</a:t>
            </a:r>
            <a:r>
              <a:rPr lang="en-US" altLang="zh-CN" sz="1800" dirty="0" err="1"/>
              <a:t>novel_spider</a:t>
            </a:r>
            <a:r>
              <a:rPr lang="en-US" altLang="zh-CN" sz="1800" dirty="0"/>
              <a:t>‘           </a:t>
            </a:r>
          </a:p>
          <a:p>
            <a:pPr>
              <a:buNone/>
            </a:pPr>
            <a:r>
              <a:rPr lang="en-US" sz="1800" dirty="0">
                <a:solidFill>
                  <a:schemeClr val="accent2"/>
                </a:solidFill>
              </a:rPr>
              <a:t>          #name:  </a:t>
            </a:r>
            <a:r>
              <a:rPr lang="en-US" sz="1800" dirty="0" err="1">
                <a:solidFill>
                  <a:schemeClr val="accent2"/>
                </a:solidFill>
              </a:rPr>
              <a:t>scrapy</a:t>
            </a:r>
            <a:r>
              <a:rPr lang="zh-CN" altLang="en-US" sz="1800" dirty="0">
                <a:solidFill>
                  <a:schemeClr val="accent2"/>
                </a:solidFill>
              </a:rPr>
              <a:t>唯一定位实例的属性，必须唯一</a:t>
            </a:r>
            <a:endParaRPr lang="en-US" altLang="zh-CN" sz="1800" dirty="0">
              <a:solidFill>
                <a:schemeClr val="accent2"/>
              </a:solidFill>
            </a:endParaRPr>
          </a:p>
          <a:p>
            <a:pPr>
              <a:buNone/>
            </a:pPr>
            <a:r>
              <a:rPr lang="en-US" altLang="zh-CN" sz="1800" dirty="0"/>
              <a:t>    </a:t>
            </a:r>
            <a:r>
              <a:rPr lang="en-US" altLang="zh-CN" sz="1800" dirty="0" err="1"/>
              <a:t>allowed_domains</a:t>
            </a:r>
            <a:r>
              <a:rPr lang="en-US" altLang="zh-CN" sz="1800" dirty="0"/>
              <a:t> = ['</a:t>
            </a:r>
            <a:r>
              <a:rPr lang="en-US" altLang="zh-CN" sz="1800" dirty="0" err="1"/>
              <a:t>aixiawx</a:t>
            </a:r>
            <a:r>
              <a:rPr lang="en-US" altLang="zh-CN" sz="1800" dirty="0"/>
              <a:t>']</a:t>
            </a:r>
          </a:p>
          <a:p>
            <a:pPr>
              <a:buNone/>
            </a:pPr>
            <a:r>
              <a:rPr lang="en-US" altLang="zh-CN" sz="1800" dirty="0">
                <a:solidFill>
                  <a:schemeClr val="accent2"/>
                </a:solidFill>
              </a:rPr>
              <a:t>           </a:t>
            </a:r>
            <a:r>
              <a:rPr lang="en-US" altLang="en-US" sz="1800" dirty="0">
                <a:solidFill>
                  <a:schemeClr val="accent2"/>
                </a:solidFill>
              </a:rPr>
              <a:t>#</a:t>
            </a:r>
            <a:r>
              <a:rPr lang="zh-CN" altLang="en-US" sz="1800" dirty="0">
                <a:solidFill>
                  <a:schemeClr val="accent2"/>
                </a:solidFill>
              </a:rPr>
              <a:t>  </a:t>
            </a:r>
            <a:r>
              <a:rPr lang="en-US" altLang="en-US" sz="1800" dirty="0" err="1">
                <a:solidFill>
                  <a:schemeClr val="accent2"/>
                </a:solidFill>
              </a:rPr>
              <a:t>allowed_domains</a:t>
            </a:r>
            <a:r>
              <a:rPr lang="en-US" altLang="en-US" sz="1800" dirty="0">
                <a:solidFill>
                  <a:schemeClr val="accent2"/>
                </a:solidFill>
              </a:rPr>
              <a:t>：</a:t>
            </a:r>
            <a:r>
              <a:rPr lang="zh-CN" altLang="en-US" sz="1800" dirty="0">
                <a:solidFill>
                  <a:schemeClr val="accent2"/>
                </a:solidFill>
              </a:rPr>
              <a:t>允许爬取的域名列表，不设置表示允许爬取所有</a:t>
            </a:r>
            <a:endParaRPr lang="en-US" altLang="zh-CN" sz="1800" dirty="0">
              <a:solidFill>
                <a:schemeClr val="accent2"/>
              </a:solidFill>
            </a:endParaRPr>
          </a:p>
          <a:p>
            <a:pPr>
              <a:buNone/>
            </a:pPr>
            <a:r>
              <a:rPr lang="en-US" altLang="zh-CN" sz="1800" dirty="0"/>
              <a:t>    </a:t>
            </a:r>
            <a:r>
              <a:rPr lang="en-US" altLang="zh-CN" sz="1800" dirty="0" err="1"/>
              <a:t>start_urls</a:t>
            </a:r>
            <a:r>
              <a:rPr lang="en-US" altLang="zh-CN" sz="1800" dirty="0"/>
              <a:t> = ['http://aixiawx.com/16/16039/10137185.html']    </a:t>
            </a:r>
          </a:p>
          <a:p>
            <a:pPr>
              <a:buNone/>
            </a:pPr>
            <a:r>
              <a:rPr lang="en-US" altLang="zh-CN" sz="1800" dirty="0">
                <a:solidFill>
                  <a:schemeClr val="accent2"/>
                </a:solidFill>
              </a:rPr>
              <a:t>           #</a:t>
            </a:r>
            <a:r>
              <a:rPr lang="en-US" altLang="zh-CN" sz="1800" dirty="0" err="1">
                <a:solidFill>
                  <a:schemeClr val="accent2"/>
                </a:solidFill>
              </a:rPr>
              <a:t>start_urls</a:t>
            </a:r>
            <a:r>
              <a:rPr lang="en-US" altLang="zh-CN" sz="1800" dirty="0">
                <a:solidFill>
                  <a:schemeClr val="accent2"/>
                </a:solidFill>
              </a:rPr>
              <a:t>：</a:t>
            </a:r>
            <a:r>
              <a:rPr lang="zh-CN" altLang="en-US" sz="1800" dirty="0">
                <a:solidFill>
                  <a:schemeClr val="accent2"/>
                </a:solidFill>
              </a:rPr>
              <a:t>起始爬取列表，可以是多个</a:t>
            </a:r>
            <a:r>
              <a:rPr lang="en-US" altLang="zh-CN" sz="1800" dirty="0" err="1">
                <a:solidFill>
                  <a:schemeClr val="accent2"/>
                </a:solidFill>
              </a:rPr>
              <a:t>url</a:t>
            </a:r>
            <a:endParaRPr lang="en-US" altLang="zh-CN" sz="1800" dirty="0">
              <a:solidFill>
                <a:schemeClr val="accent2"/>
              </a:solidFill>
            </a:endParaRPr>
          </a:p>
          <a:p>
            <a:pPr>
              <a:buNone/>
            </a:pPr>
            <a:endParaRPr lang="en-US" altLang="zh-CN" sz="1800" dirty="0"/>
          </a:p>
          <a:p>
            <a:pPr>
              <a:buNone/>
            </a:pPr>
            <a:r>
              <a:rPr lang="en-US" altLang="zh-CN" sz="1800" dirty="0"/>
              <a:t>    def parse(self, response):    </a:t>
            </a:r>
          </a:p>
          <a:p>
            <a:pPr>
              <a:buNone/>
            </a:pPr>
            <a:r>
              <a:rPr lang="en-US" altLang="zh-CN" sz="1800" dirty="0">
                <a:solidFill>
                  <a:schemeClr val="accent2"/>
                </a:solidFill>
              </a:rPr>
              <a:t>         #</a:t>
            </a:r>
            <a:r>
              <a:rPr lang="zh-CN" altLang="en-US" sz="1800" dirty="0">
                <a:solidFill>
                  <a:schemeClr val="accent2"/>
                </a:solidFill>
              </a:rPr>
              <a:t> </a:t>
            </a:r>
            <a:r>
              <a:rPr lang="en-US" altLang="zh-CN" sz="1800" dirty="0">
                <a:solidFill>
                  <a:schemeClr val="accent2"/>
                </a:solidFill>
              </a:rPr>
              <a:t>parse：</a:t>
            </a:r>
            <a:r>
              <a:rPr lang="zh-CN" altLang="en-US" sz="1800" dirty="0">
                <a:solidFill>
                  <a:schemeClr val="accent2"/>
                </a:solidFill>
              </a:rPr>
              <a:t>回调函数，处理</a:t>
            </a:r>
            <a:r>
              <a:rPr lang="en-US" altLang="zh-CN" sz="1800" dirty="0">
                <a:solidFill>
                  <a:schemeClr val="accent2"/>
                </a:solidFill>
              </a:rPr>
              <a:t>response</a:t>
            </a:r>
            <a:r>
              <a:rPr lang="zh-CN" altLang="en-US" sz="1800" dirty="0">
                <a:solidFill>
                  <a:schemeClr val="accent2"/>
                </a:solidFill>
              </a:rPr>
              <a:t>并返回处理后的数据和需要跟进的</a:t>
            </a:r>
            <a:r>
              <a:rPr lang="en-US" altLang="zh-CN" sz="1800" dirty="0" err="1">
                <a:solidFill>
                  <a:schemeClr val="accent2"/>
                </a:solidFill>
              </a:rPr>
              <a:t>url</a:t>
            </a:r>
            <a:endParaRPr lang="en-US" altLang="zh-CN" sz="1800" dirty="0">
              <a:solidFill>
                <a:schemeClr val="accent2"/>
              </a:solidFill>
            </a:endParaRPr>
          </a:p>
          <a:p>
            <a:pPr>
              <a:buNone/>
            </a:pPr>
            <a:endParaRPr lang="en-US" altLang="zh-CN" sz="1800" dirty="0"/>
          </a:p>
          <a:p>
            <a:pPr>
              <a:buNone/>
            </a:pPr>
            <a:r>
              <a:rPr lang="en-US" altLang="zh-CN" sz="1800" dirty="0"/>
              <a:t>        pass</a:t>
            </a:r>
            <a:endParaRPr lang="zh-CN" altLang="en-US" sz="18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4.3  </a:t>
            </a:r>
            <a:r>
              <a:rPr lang="en-US" altLang="zh-CN" sz="3600" dirty="0" err="1"/>
              <a:t>Scrapy</a:t>
            </a:r>
            <a:r>
              <a:rPr lang="en-US" altLang="zh-CN" sz="3600" dirty="0"/>
              <a:t>  shell </a:t>
            </a:r>
            <a:r>
              <a:rPr lang="zh-CN" altLang="en-US" sz="3600" dirty="0"/>
              <a:t>分析目标网页的</a:t>
            </a:r>
            <a:r>
              <a:rPr lang="en-US" altLang="zh-CN" sz="3600" dirty="0" err="1"/>
              <a:t>xpath</a:t>
            </a:r>
            <a:endParaRPr lang="zh-CN" altLang="en-US" sz="3600" dirty="0"/>
          </a:p>
        </p:txBody>
      </p:sp>
      <p:sp>
        <p:nvSpPr>
          <p:cNvPr id="3" name="内容占位符 2"/>
          <p:cNvSpPr>
            <a:spLocks noGrp="1"/>
          </p:cNvSpPr>
          <p:nvPr>
            <p:ph idx="1"/>
          </p:nvPr>
        </p:nvSpPr>
        <p:spPr/>
        <p:txBody>
          <a:bodyPr>
            <a:normAutofit fontScale="62500" lnSpcReduction="20000"/>
          </a:bodyPr>
          <a:lstStyle/>
          <a:p>
            <a:r>
              <a:rPr lang="en-US" dirty="0" err="1"/>
              <a:t>Scrapy</a:t>
            </a:r>
            <a:r>
              <a:rPr lang="zh-CN" altLang="en-US" dirty="0"/>
              <a:t>内置的</a:t>
            </a:r>
            <a:r>
              <a:rPr lang="en-US" dirty="0"/>
              <a:t>Selector</a:t>
            </a:r>
            <a:r>
              <a:rPr lang="zh-CN" altLang="en-US" dirty="0"/>
              <a:t>选择器</a:t>
            </a:r>
            <a:endParaRPr lang="en-US" altLang="zh-CN" dirty="0"/>
          </a:p>
          <a:p>
            <a:pPr lvl="1"/>
            <a:r>
              <a:rPr lang="zh-CN" altLang="en-US" dirty="0"/>
              <a:t>不用再导入第三方包</a:t>
            </a:r>
          </a:p>
          <a:p>
            <a:r>
              <a:rPr lang="en-US" dirty="0"/>
              <a:t>Selector</a:t>
            </a:r>
            <a:r>
              <a:rPr lang="zh-CN" altLang="en-US" dirty="0"/>
              <a:t>有四个基本的方法</a:t>
            </a:r>
            <a:endParaRPr lang="en-US" altLang="zh-CN" dirty="0"/>
          </a:p>
          <a:p>
            <a:pPr lvl="1"/>
            <a:r>
              <a:rPr lang="en-US" altLang="zh-CN" dirty="0" err="1"/>
              <a:t>xpath</a:t>
            </a:r>
            <a:r>
              <a:rPr lang="en-US" altLang="zh-CN" dirty="0"/>
              <a:t>( )</a:t>
            </a:r>
          </a:p>
          <a:p>
            <a:pPr lvl="2"/>
            <a:r>
              <a:rPr lang="en-US" altLang="zh-CN" dirty="0" err="1"/>
              <a:t>xpath</a:t>
            </a:r>
            <a:r>
              <a:rPr lang="zh-CN" altLang="en-US" dirty="0"/>
              <a:t>表达式，</a:t>
            </a:r>
            <a:endParaRPr lang="en-US" altLang="zh-CN" dirty="0"/>
          </a:p>
          <a:p>
            <a:pPr lvl="2"/>
            <a:r>
              <a:rPr lang="zh-CN" altLang="en-US" dirty="0"/>
              <a:t>程序返回该表达式所对应的所有节点的</a:t>
            </a:r>
            <a:r>
              <a:rPr lang="en-US" altLang="zh-CN" dirty="0"/>
              <a:t>selector list</a:t>
            </a:r>
            <a:r>
              <a:rPr lang="zh-CN" altLang="en-US" dirty="0"/>
              <a:t>选择器列表，从而筛选我们想要定位的元素。</a:t>
            </a:r>
            <a:endParaRPr lang="en-US" altLang="zh-CN" dirty="0"/>
          </a:p>
          <a:p>
            <a:pPr lvl="1"/>
            <a:r>
              <a:rPr lang="en-US" dirty="0" err="1"/>
              <a:t>css</a:t>
            </a:r>
            <a:r>
              <a:rPr lang="en-US" dirty="0"/>
              <a:t>( )</a:t>
            </a:r>
          </a:p>
          <a:p>
            <a:pPr lvl="2"/>
            <a:r>
              <a:rPr lang="en-US" dirty="0" err="1"/>
              <a:t>css</a:t>
            </a:r>
            <a:r>
              <a:rPr lang="zh-CN" altLang="en-US" dirty="0"/>
              <a:t>表达式，</a:t>
            </a:r>
            <a:endParaRPr lang="en-US" altLang="zh-CN" dirty="0"/>
          </a:p>
          <a:p>
            <a:pPr lvl="2"/>
            <a:r>
              <a:rPr lang="zh-CN" altLang="en-US" dirty="0"/>
              <a:t>返回该表达式所对应的所有节点的</a:t>
            </a:r>
            <a:r>
              <a:rPr lang="en-US" dirty="0"/>
              <a:t>selector list</a:t>
            </a:r>
            <a:r>
              <a:rPr lang="zh-CN" altLang="en-US" dirty="0"/>
              <a:t>选择器列表，</a:t>
            </a:r>
            <a:endParaRPr lang="en-US" altLang="zh-CN" dirty="0"/>
          </a:p>
          <a:p>
            <a:pPr lvl="2"/>
            <a:r>
              <a:rPr lang="zh-CN" altLang="en-US" dirty="0"/>
              <a:t>语法和 </a:t>
            </a:r>
            <a:r>
              <a:rPr lang="en-US" dirty="0"/>
              <a:t>BeautifulSoup4</a:t>
            </a:r>
            <a:r>
              <a:rPr lang="zh-CN" altLang="en-US" dirty="0"/>
              <a:t>相同。</a:t>
            </a:r>
            <a:endParaRPr lang="en-US" altLang="zh-CN" dirty="0"/>
          </a:p>
          <a:p>
            <a:pPr lvl="2"/>
            <a:r>
              <a:rPr lang="en-US" b="1" dirty="0"/>
              <a:t>python3 </a:t>
            </a:r>
            <a:r>
              <a:rPr lang="en-US" b="1" dirty="0" err="1"/>
              <a:t>scrapy</a:t>
            </a:r>
            <a:r>
              <a:rPr lang="en-US" b="1" dirty="0"/>
              <a:t> </a:t>
            </a:r>
            <a:r>
              <a:rPr lang="en-US" b="1" dirty="0" err="1"/>
              <a:t>css</a:t>
            </a:r>
            <a:r>
              <a:rPr lang="zh-CN" altLang="en-US" b="1" dirty="0"/>
              <a:t>选择器</a:t>
            </a:r>
            <a:r>
              <a:rPr lang="en-US" altLang="zh-CN" b="1" dirty="0"/>
              <a:t>(</a:t>
            </a:r>
            <a:r>
              <a:rPr lang="en-US" b="1" dirty="0"/>
              <a:t>Selectors) </a:t>
            </a:r>
            <a:r>
              <a:rPr lang="zh-CN" altLang="en-US" b="1" dirty="0"/>
              <a:t>用法</a:t>
            </a:r>
            <a:endParaRPr lang="en-US" altLang="zh-CN" b="1" dirty="0"/>
          </a:p>
          <a:p>
            <a:pPr lvl="3"/>
            <a:r>
              <a:rPr lang="en-US" dirty="0">
                <a:hlinkClick r:id="rId2"/>
              </a:rPr>
              <a:t>https://blog.csdn.net/dangsh_/article/details/78617178</a:t>
            </a:r>
            <a:endParaRPr lang="en-US" altLang="zh-CN" dirty="0"/>
          </a:p>
          <a:p>
            <a:pPr lvl="1"/>
            <a:r>
              <a:rPr lang="en-US" altLang="zh-CN" dirty="0"/>
              <a:t>re( )</a:t>
            </a:r>
          </a:p>
          <a:p>
            <a:pPr lvl="2"/>
            <a:r>
              <a:rPr lang="zh-CN" altLang="en-US" dirty="0"/>
              <a:t>正则表达式，</a:t>
            </a:r>
            <a:endParaRPr lang="en-US" altLang="zh-CN" dirty="0"/>
          </a:p>
          <a:p>
            <a:pPr lvl="2"/>
            <a:r>
              <a:rPr lang="zh-CN" altLang="en-US" dirty="0"/>
              <a:t>对数据进行提取，返回</a:t>
            </a:r>
            <a:r>
              <a:rPr lang="en-US" altLang="zh-CN" dirty="0"/>
              <a:t>Unicode</a:t>
            </a:r>
            <a:r>
              <a:rPr lang="zh-CN" altLang="en-US" dirty="0"/>
              <a:t>字符串</a:t>
            </a:r>
            <a:r>
              <a:rPr lang="en-US" altLang="zh-CN" dirty="0"/>
              <a:t>list</a:t>
            </a:r>
            <a:r>
              <a:rPr lang="zh-CN" altLang="en-US" dirty="0"/>
              <a:t>列表。</a:t>
            </a:r>
            <a:endParaRPr lang="en-US" dirty="0"/>
          </a:p>
          <a:p>
            <a:pPr lvl="1"/>
            <a:r>
              <a:rPr lang="en-US" dirty="0"/>
              <a:t>extract( )</a:t>
            </a:r>
          </a:p>
          <a:p>
            <a:pPr lvl="2"/>
            <a:r>
              <a:rPr lang="zh-CN" altLang="en-US" dirty="0"/>
              <a:t>序列化节点为</a:t>
            </a:r>
            <a:r>
              <a:rPr lang="en-US" dirty="0"/>
              <a:t>Unicode</a:t>
            </a:r>
            <a:r>
              <a:rPr lang="zh-CN" altLang="en-US" dirty="0"/>
              <a:t>字符串，并返回</a:t>
            </a:r>
            <a:r>
              <a:rPr lang="en-US" dirty="0"/>
              <a:t>list</a:t>
            </a:r>
            <a:r>
              <a:rPr lang="zh-CN" altLang="en-US" dirty="0"/>
              <a:t>列表。</a:t>
            </a:r>
          </a:p>
          <a:p>
            <a:pPr lvl="1"/>
            <a:endParaRPr lang="zh-CN" altLang="en-US" dirty="0"/>
          </a:p>
          <a:p>
            <a:pPr lvl="1"/>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endParaRPr lang="zh-CN" altLang="zh-CN"/>
          </a:p>
        </p:txBody>
      </p:sp>
      <p:sp>
        <p:nvSpPr>
          <p:cNvPr id="56322" name="Rectangle 3"/>
          <p:cNvSpPr>
            <a:spLocks noGrp="1" noChangeArrowheads="1"/>
          </p:cNvSpPr>
          <p:nvPr>
            <p:ph type="body" idx="1"/>
          </p:nvPr>
        </p:nvSpPr>
        <p:spPr/>
        <p:txBody>
          <a:bodyPr>
            <a:normAutofit/>
          </a:bodyPr>
          <a:lstStyle/>
          <a:p>
            <a:r>
              <a:rPr lang="en-US" altLang="zh-CN" sz="2800" dirty="0"/>
              <a:t>Microsoft </a:t>
            </a:r>
            <a:r>
              <a:rPr lang="en-US" altLang="zh-CN" sz="2800" dirty="0" err="1"/>
              <a:t>.Net</a:t>
            </a:r>
            <a:r>
              <a:rPr lang="en-US" altLang="zh-CN" sz="2800" dirty="0"/>
              <a:t> </a:t>
            </a:r>
            <a:r>
              <a:rPr lang="en-US" altLang="zh-CN" sz="2800" dirty="0" err="1"/>
              <a:t>Frameword</a:t>
            </a:r>
            <a:r>
              <a:rPr lang="zh-CN" altLang="en-US" sz="2800" dirty="0"/>
              <a:t>提供的正则表达式类库。</a:t>
            </a:r>
          </a:p>
          <a:p>
            <a:pPr lvl="1"/>
            <a:r>
              <a:rPr lang="en-US" altLang="zh-CN" sz="2400" dirty="0" err="1"/>
              <a:t>Regex</a:t>
            </a:r>
            <a:r>
              <a:rPr lang="zh-CN" altLang="en-US" sz="2400" dirty="0"/>
              <a:t>对象</a:t>
            </a:r>
          </a:p>
          <a:p>
            <a:endParaRPr lang="en-US" altLang="zh-CN" sz="2800" dirty="0"/>
          </a:p>
          <a:p>
            <a:r>
              <a:rPr lang="en-US" altLang="zh-CN" sz="2800" dirty="0"/>
              <a:t>Python   re</a:t>
            </a:r>
            <a:r>
              <a:rPr lang="zh-CN" altLang="en-US" sz="2800" dirty="0"/>
              <a:t>模块</a:t>
            </a:r>
            <a:endParaRPr lang="en-US" altLang="zh-CN" sz="2800" dirty="0"/>
          </a:p>
          <a:p>
            <a:pPr lvl="1"/>
            <a:r>
              <a:rPr lang="zh-CN" altLang="en-US" sz="2400" dirty="0"/>
              <a:t>内置模块</a:t>
            </a:r>
            <a:endParaRPr lang="en-US" altLang="zh-CN" sz="2400" dirty="0"/>
          </a:p>
          <a:p>
            <a:pPr lvl="1"/>
            <a:r>
              <a:rPr lang="en-US" altLang="zh-CN" sz="2400" dirty="0"/>
              <a:t>import</a:t>
            </a:r>
          </a:p>
          <a:p>
            <a:pPr lvl="1"/>
            <a:r>
              <a:rPr lang="zh-CN" altLang="en-US" sz="2400" dirty="0"/>
              <a:t>学习参考文献</a:t>
            </a:r>
            <a:endParaRPr lang="en-US" altLang="zh-CN" sz="2400" dirty="0"/>
          </a:p>
          <a:p>
            <a:pPr lvl="2"/>
            <a:r>
              <a:rPr lang="en-US" altLang="zh-CN" sz="2000" dirty="0">
                <a:hlinkClick r:id="rId2"/>
              </a:rPr>
              <a:t>https://www.runoob.com/python/python-reg-expressions.html</a:t>
            </a:r>
            <a:endParaRPr lang="en-US" altLang="zh-CN" sz="2000" dirty="0"/>
          </a:p>
          <a:p>
            <a:pPr lvl="2"/>
            <a:r>
              <a:rPr lang="en-US" altLang="zh-CN" sz="2000" dirty="0"/>
              <a:t>https://www.cnblogs.com/shenjianping/p/11647473.html</a:t>
            </a:r>
          </a:p>
          <a:p>
            <a:pPr lvl="3"/>
            <a:r>
              <a:rPr lang="zh-CN" altLang="en-US" sz="1600" dirty="0"/>
              <a:t>语法</a:t>
            </a:r>
            <a:endParaRPr lang="en-US" altLang="zh-CN" sz="1600" dirty="0"/>
          </a:p>
          <a:p>
            <a:endParaRPr lang="en-US" altLang="zh-CN" sz="2800" dirty="0"/>
          </a:p>
          <a:p>
            <a:endParaRPr lang="zh-CN" altLang="en-US" sz="2400" dirty="0"/>
          </a:p>
        </p:txBody>
      </p:sp>
    </p:spTree>
    <p:extLst>
      <p:ext uri="{BB962C8B-B14F-4D97-AF65-F5344CB8AC3E}">
        <p14:creationId xmlns:p14="http://schemas.microsoft.com/office/powerpoint/2010/main" val="35092241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a:t>
            </a:r>
            <a:r>
              <a:rPr lang="en-US" altLang="zh-CN" dirty="0" err="1"/>
              <a:t>Xpath</a:t>
            </a:r>
            <a:r>
              <a:rPr lang="en-US" altLang="zh-CN" dirty="0"/>
              <a:t> </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hlinkClick r:id="rId2"/>
              </a:rPr>
              <a:t>XML</a:t>
            </a:r>
            <a:r>
              <a:rPr lang="zh-CN" altLang="en-US" dirty="0"/>
              <a:t>路径语言（</a:t>
            </a:r>
            <a:r>
              <a:rPr lang="en-US" altLang="zh-CN" dirty="0"/>
              <a:t>XML Path Language</a:t>
            </a:r>
            <a:r>
              <a:rPr lang="zh-CN" altLang="en-US" dirty="0"/>
              <a:t>），它是一种用来确定</a:t>
            </a:r>
            <a:r>
              <a:rPr lang="en-US" altLang="zh-CN" dirty="0"/>
              <a:t>XML</a:t>
            </a:r>
            <a:r>
              <a:rPr lang="zh-CN" altLang="en-US" dirty="0"/>
              <a:t>文档中某部分位置的语言</a:t>
            </a:r>
            <a:endParaRPr lang="en-US" altLang="zh-CN" dirty="0"/>
          </a:p>
          <a:p>
            <a:r>
              <a:rPr lang="en-US" altLang="zh-CN" dirty="0" err="1"/>
              <a:t>XPath</a:t>
            </a:r>
            <a:r>
              <a:rPr lang="zh-CN" altLang="en-US" dirty="0"/>
              <a:t>基于</a:t>
            </a:r>
            <a:r>
              <a:rPr lang="en-US" altLang="zh-CN" dirty="0"/>
              <a:t>XML</a:t>
            </a:r>
            <a:r>
              <a:rPr lang="zh-CN" altLang="en-US" dirty="0"/>
              <a:t>的树状结构，提供在数据结构树中找寻节点的能力。</a:t>
            </a:r>
            <a:endParaRPr lang="en-US" altLang="zh-CN" dirty="0"/>
          </a:p>
          <a:p>
            <a:r>
              <a:rPr lang="en-US" altLang="zh-CN" dirty="0">
                <a:hlinkClick r:id="rId3"/>
              </a:rPr>
              <a:t>https://www.w3school.com.cn/xpath/index.asp</a:t>
            </a:r>
            <a:endParaRPr lang="en-US" altLang="zh-CN" dirty="0"/>
          </a:p>
          <a:p>
            <a:r>
              <a:rPr lang="en-US" altLang="zh-CN" dirty="0">
                <a:hlinkClick r:id="rId4"/>
              </a:rPr>
              <a:t>https://www.runoob.com/xpath/xpath-tutorial.html</a:t>
            </a:r>
            <a:endParaRPr lang="zh-CN" altLang="en-US" dirty="0"/>
          </a:p>
          <a:p>
            <a:r>
              <a:rPr lang="en-US" b="1" dirty="0" err="1"/>
              <a:t>XPath</a:t>
            </a:r>
            <a:r>
              <a:rPr lang="en-US" b="1" dirty="0"/>
              <a:t> </a:t>
            </a:r>
            <a:r>
              <a:rPr lang="zh-CN" altLang="en-US" b="1" dirty="0"/>
              <a:t>实例</a:t>
            </a:r>
            <a:endParaRPr lang="en-US" altLang="zh-CN" b="1" dirty="0"/>
          </a:p>
          <a:p>
            <a:pPr lvl="1"/>
            <a:r>
              <a:rPr lang="zh-CN" altLang="en-US" b="1" dirty="0"/>
              <a:t>加载 </a:t>
            </a:r>
            <a:r>
              <a:rPr lang="en-US" b="1" dirty="0"/>
              <a:t>XML </a:t>
            </a:r>
            <a:r>
              <a:rPr lang="zh-CN" altLang="en-US" b="1" dirty="0"/>
              <a:t>文档</a:t>
            </a:r>
            <a:endParaRPr lang="en-US" altLang="zh-CN" b="1" dirty="0"/>
          </a:p>
          <a:p>
            <a:pPr lvl="1"/>
            <a:r>
              <a:rPr lang="zh-CN" altLang="en-US" b="1" dirty="0"/>
              <a:t>选取节点 </a:t>
            </a:r>
            <a:endParaRPr lang="en-US" altLang="zh-CN" b="1" dirty="0"/>
          </a:p>
          <a:p>
            <a:pPr lvl="2"/>
            <a:r>
              <a:rPr lang="en-US" dirty="0" err="1"/>
              <a:t>Scrapy</a:t>
            </a:r>
            <a:r>
              <a:rPr lang="zh-CN" altLang="en-US" dirty="0"/>
              <a:t>中已内置了相应的</a:t>
            </a:r>
            <a:r>
              <a:rPr lang="en-US" dirty="0"/>
              <a:t>Selector</a:t>
            </a:r>
            <a:r>
              <a:rPr lang="zh-CN" altLang="en-US" dirty="0"/>
              <a:t>选择器。</a:t>
            </a:r>
            <a:r>
              <a:rPr lang="zh-CN" altLang="en-US" b="1" dirty="0"/>
              <a:t> </a:t>
            </a:r>
            <a:endParaRPr lang="en-US" altLang="zh-CN" b="1" dirty="0"/>
          </a:p>
          <a:p>
            <a:pPr lvl="1"/>
            <a:r>
              <a:rPr lang="zh-CN" altLang="en-US" b="1" dirty="0"/>
              <a:t>提取内容</a:t>
            </a:r>
            <a:endParaRPr lang="zh-CN" altLang="en-US" dirty="0"/>
          </a:p>
        </p:txBody>
      </p:sp>
    </p:spTree>
    <p:extLst>
      <p:ext uri="{BB962C8B-B14F-4D97-AF65-F5344CB8AC3E}">
        <p14:creationId xmlns:p14="http://schemas.microsoft.com/office/powerpoint/2010/main" val="3678224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err="1"/>
              <a:t>scrapy</a:t>
            </a:r>
            <a:r>
              <a:rPr lang="zh-CN" altLang="en-US" b="1" dirty="0"/>
              <a:t>的选择器</a:t>
            </a:r>
            <a:r>
              <a:rPr lang="en-US" b="1" dirty="0" err="1"/>
              <a:t>Xpath</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   </a:t>
            </a:r>
            <a:r>
              <a:rPr lang="zh-CN" altLang="en-US" dirty="0"/>
              <a:t>绝对路径，从根节点开始</a:t>
            </a:r>
            <a:endParaRPr lang="en-US" altLang="zh-CN" dirty="0"/>
          </a:p>
          <a:p>
            <a:pPr lvl="1"/>
            <a:r>
              <a:rPr lang="en-US" altLang="zh-CN" dirty="0"/>
              <a:t>/</a:t>
            </a:r>
            <a:r>
              <a:rPr lang="en-US" dirty="0"/>
              <a:t>html/body/form/input </a:t>
            </a:r>
          </a:p>
          <a:p>
            <a:pPr lvl="2"/>
            <a:r>
              <a:rPr lang="en-US" altLang="zh-CN" dirty="0"/>
              <a:t>#</a:t>
            </a:r>
            <a:r>
              <a:rPr lang="zh-CN" altLang="en-US" dirty="0"/>
              <a:t>查找</a:t>
            </a:r>
            <a:r>
              <a:rPr lang="en-US" dirty="0"/>
              <a:t>html</a:t>
            </a:r>
            <a:r>
              <a:rPr lang="zh-CN" altLang="en-US" dirty="0"/>
              <a:t>下的</a:t>
            </a:r>
            <a:r>
              <a:rPr lang="en-US" dirty="0"/>
              <a:t>body</a:t>
            </a:r>
            <a:r>
              <a:rPr lang="zh-CN" altLang="en-US" dirty="0"/>
              <a:t>下的</a:t>
            </a:r>
            <a:r>
              <a:rPr lang="en-US" dirty="0"/>
              <a:t>form</a:t>
            </a:r>
            <a:r>
              <a:rPr lang="zh-CN" altLang="en-US" dirty="0"/>
              <a:t>下的所有</a:t>
            </a:r>
            <a:r>
              <a:rPr lang="en-US" dirty="0"/>
              <a:t>input</a:t>
            </a:r>
            <a:r>
              <a:rPr lang="zh-CN" altLang="en-US" dirty="0"/>
              <a:t>节点 </a:t>
            </a:r>
            <a:endParaRPr lang="en-US" dirty="0"/>
          </a:p>
          <a:p>
            <a:r>
              <a:rPr lang="en-US" altLang="zh-CN" dirty="0"/>
              <a:t>//   </a:t>
            </a:r>
            <a:r>
              <a:rPr lang="zh-CN" altLang="en-US" dirty="0"/>
              <a:t>相对路径</a:t>
            </a:r>
            <a:endParaRPr lang="en-US" dirty="0"/>
          </a:p>
          <a:p>
            <a:pPr lvl="1"/>
            <a:r>
              <a:rPr lang="en-US" altLang="zh-CN" dirty="0"/>
              <a:t>//</a:t>
            </a:r>
            <a:r>
              <a:rPr lang="en-US" dirty="0"/>
              <a:t>input</a:t>
            </a:r>
          </a:p>
          <a:p>
            <a:pPr lvl="2"/>
            <a:r>
              <a:rPr lang="en-US" dirty="0"/>
              <a:t>#</a:t>
            </a:r>
            <a:r>
              <a:rPr lang="zh-CN" altLang="en-US" dirty="0"/>
              <a:t>查找所有</a:t>
            </a:r>
            <a:r>
              <a:rPr lang="en-US" dirty="0"/>
              <a:t>input</a:t>
            </a:r>
            <a:r>
              <a:rPr lang="zh-CN" altLang="en-US" dirty="0"/>
              <a:t>节点 </a:t>
            </a:r>
            <a:endParaRPr lang="en-US" dirty="0"/>
          </a:p>
          <a:p>
            <a:r>
              <a:rPr lang="zh-CN" altLang="en-US" dirty="0"/>
              <a:t>通配符*选择未知的节点</a:t>
            </a:r>
            <a:endParaRPr lang="en-US" altLang="zh-CN" dirty="0"/>
          </a:p>
          <a:p>
            <a:pPr lvl="1"/>
            <a:r>
              <a:rPr lang="en-US" altLang="zh-CN" dirty="0"/>
              <a:t>//form/*</a:t>
            </a:r>
          </a:p>
          <a:p>
            <a:pPr lvl="2"/>
            <a:r>
              <a:rPr lang="en-US" altLang="zh-CN" dirty="0"/>
              <a:t>#</a:t>
            </a:r>
            <a:r>
              <a:rPr lang="zh-CN" altLang="en-US" dirty="0"/>
              <a:t>查找</a:t>
            </a:r>
            <a:r>
              <a:rPr lang="en-US" altLang="zh-CN" dirty="0"/>
              <a:t>form</a:t>
            </a:r>
            <a:r>
              <a:rPr lang="zh-CN" altLang="en-US" dirty="0"/>
              <a:t>节点下的所有节点 </a:t>
            </a:r>
            <a:endParaRPr lang="en-US" altLang="zh-CN" dirty="0"/>
          </a:p>
          <a:p>
            <a:pPr lvl="1"/>
            <a:r>
              <a:rPr lang="en-US" altLang="zh-CN" dirty="0"/>
              <a:t>//*</a:t>
            </a:r>
            <a:r>
              <a:rPr lang="zh-CN" altLang="en-US" dirty="0"/>
              <a:t> </a:t>
            </a:r>
            <a:endParaRPr lang="en-US" altLang="zh-CN" dirty="0"/>
          </a:p>
          <a:p>
            <a:pPr lvl="2"/>
            <a:r>
              <a:rPr lang="en-US" altLang="zh-CN" dirty="0"/>
              <a:t>#</a:t>
            </a:r>
            <a:r>
              <a:rPr lang="zh-CN" altLang="en-US" dirty="0"/>
              <a:t>查找所有节点</a:t>
            </a:r>
            <a:endParaRPr lang="en-US" altLang="zh-CN" dirty="0"/>
          </a:p>
          <a:p>
            <a:pPr lvl="1"/>
            <a:r>
              <a:rPr lang="en-US" altLang="zh-CN" dirty="0"/>
              <a:t>//*/input</a:t>
            </a:r>
          </a:p>
          <a:p>
            <a:pPr lvl="2"/>
            <a:r>
              <a:rPr lang="en-US" altLang="zh-CN" dirty="0"/>
              <a:t>#</a:t>
            </a:r>
            <a:r>
              <a:rPr lang="zh-CN" altLang="en-US" dirty="0"/>
              <a:t>查找所有</a:t>
            </a:r>
            <a:r>
              <a:rPr lang="en-US" altLang="zh-CN" dirty="0"/>
              <a:t>input</a:t>
            </a:r>
            <a:r>
              <a:rPr lang="zh-CN" altLang="en-US" dirty="0"/>
              <a:t>节点（</a:t>
            </a:r>
            <a:r>
              <a:rPr lang="en-US" altLang="zh-CN" dirty="0"/>
              <a:t>input</a:t>
            </a:r>
            <a:r>
              <a:rPr lang="zh-CN" altLang="en-US" dirty="0"/>
              <a:t>至少有爷爷辈亲戚节点）</a:t>
            </a:r>
            <a:endParaRPr lang="en-US" altLang="zh-C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en-US" altLang="zh-CN" dirty="0"/>
              <a:t>@</a:t>
            </a:r>
            <a:r>
              <a:rPr lang="zh-CN" altLang="en-US" dirty="0"/>
              <a:t>符号是属性符</a:t>
            </a:r>
            <a:endParaRPr lang="en-US" altLang="zh-CN" dirty="0"/>
          </a:p>
          <a:p>
            <a:pPr lvl="1"/>
            <a:r>
              <a:rPr lang="en-US" altLang="zh-CN" dirty="0"/>
              <a:t>//input[@name] </a:t>
            </a:r>
          </a:p>
          <a:p>
            <a:pPr lvl="2"/>
            <a:r>
              <a:rPr lang="en-US" altLang="zh-CN" dirty="0"/>
              <a:t>#</a:t>
            </a:r>
            <a:r>
              <a:rPr lang="zh-CN" altLang="en-US" dirty="0"/>
              <a:t>定位所有包含</a:t>
            </a:r>
            <a:r>
              <a:rPr lang="en-US" altLang="zh-CN" dirty="0"/>
              <a:t>name</a:t>
            </a:r>
            <a:r>
              <a:rPr lang="zh-CN" altLang="en-US" dirty="0"/>
              <a:t>属性的</a:t>
            </a:r>
            <a:r>
              <a:rPr lang="en-US" altLang="zh-CN" dirty="0"/>
              <a:t>input</a:t>
            </a:r>
            <a:r>
              <a:rPr lang="zh-CN" altLang="en-US" dirty="0"/>
              <a:t>节点 </a:t>
            </a:r>
            <a:endParaRPr lang="en-US" altLang="zh-CN" dirty="0"/>
          </a:p>
          <a:p>
            <a:pPr lvl="1"/>
            <a:r>
              <a:rPr lang="en-US" altLang="zh-CN" dirty="0"/>
              <a:t>//input[@*] </a:t>
            </a:r>
          </a:p>
          <a:p>
            <a:pPr lvl="2"/>
            <a:r>
              <a:rPr lang="en-US" altLang="zh-CN" dirty="0"/>
              <a:t>#</a:t>
            </a:r>
            <a:r>
              <a:rPr lang="zh-CN" altLang="en-US" dirty="0"/>
              <a:t>定位含有属性的所有的</a:t>
            </a:r>
            <a:r>
              <a:rPr lang="en-US" altLang="zh-CN" dirty="0"/>
              <a:t>input</a:t>
            </a:r>
            <a:r>
              <a:rPr lang="zh-CN" altLang="en-US" dirty="0"/>
              <a:t>节点 </a:t>
            </a:r>
            <a:endParaRPr lang="en-US" altLang="zh-CN" dirty="0"/>
          </a:p>
          <a:p>
            <a:pPr lvl="1"/>
            <a:r>
              <a:rPr lang="en-US" altLang="zh-CN" dirty="0"/>
              <a:t>//input[@value='2']</a:t>
            </a:r>
          </a:p>
          <a:p>
            <a:pPr lvl="2"/>
            <a:r>
              <a:rPr lang="en-US" altLang="zh-CN" dirty="0"/>
              <a:t>#</a:t>
            </a:r>
            <a:r>
              <a:rPr lang="zh-CN" altLang="en-US" dirty="0"/>
              <a:t>定位所有</a:t>
            </a:r>
            <a:r>
              <a:rPr lang="en-US" altLang="zh-CN" dirty="0"/>
              <a:t>value=2</a:t>
            </a:r>
            <a:r>
              <a:rPr lang="zh-CN" altLang="en-US" dirty="0"/>
              <a:t>的</a:t>
            </a:r>
            <a:r>
              <a:rPr lang="en-US" altLang="zh-CN" dirty="0"/>
              <a:t>input</a:t>
            </a:r>
            <a:r>
              <a:rPr lang="zh-CN" altLang="en-US" dirty="0"/>
              <a:t>节点 </a:t>
            </a:r>
            <a:endParaRPr lang="en-US" altLang="zh-CN" dirty="0"/>
          </a:p>
          <a:p>
            <a:pPr lvl="1"/>
            <a:r>
              <a:rPr lang="en-US" altLang="zh-CN" dirty="0"/>
              <a:t>//div[@id]</a:t>
            </a:r>
          </a:p>
          <a:p>
            <a:pPr lvl="2"/>
            <a:r>
              <a:rPr lang="zh-CN" altLang="en-US" dirty="0"/>
              <a:t>选取所有拥有名为 </a:t>
            </a:r>
            <a:r>
              <a:rPr lang="en-US" altLang="zh-CN" dirty="0"/>
              <a:t>id </a:t>
            </a:r>
            <a:r>
              <a:rPr lang="zh-CN" altLang="en-US" dirty="0"/>
              <a:t>的属性的 </a:t>
            </a:r>
            <a:r>
              <a:rPr lang="en-US" altLang="zh-CN" dirty="0"/>
              <a:t>div </a:t>
            </a:r>
            <a:r>
              <a:rPr lang="zh-CN" altLang="en-US" dirty="0"/>
              <a:t>元素。</a:t>
            </a:r>
          </a:p>
          <a:p>
            <a:pPr lvl="1"/>
            <a:r>
              <a:rPr lang="en-US" altLang="zh-CN" dirty="0"/>
              <a:t>//div[@class=‘eng’]</a:t>
            </a:r>
          </a:p>
          <a:p>
            <a:pPr lvl="2"/>
            <a:r>
              <a:rPr lang="zh-CN" altLang="en-US" dirty="0"/>
              <a:t>选取所有 </a:t>
            </a:r>
            <a:r>
              <a:rPr lang="en-US" altLang="zh-CN" dirty="0"/>
              <a:t>div </a:t>
            </a:r>
            <a:r>
              <a:rPr lang="zh-CN" altLang="en-US" dirty="0"/>
              <a:t>元素，且这些元素拥有值为 </a:t>
            </a:r>
            <a:r>
              <a:rPr lang="en-US" altLang="zh-CN" dirty="0"/>
              <a:t>eng </a:t>
            </a:r>
            <a:r>
              <a:rPr lang="zh-CN" altLang="en-US" dirty="0"/>
              <a:t>的 </a:t>
            </a:r>
            <a:r>
              <a:rPr lang="en-US" altLang="zh-CN" dirty="0"/>
              <a:t>class </a:t>
            </a:r>
            <a:r>
              <a:rPr lang="zh-CN" altLang="en-US" dirty="0"/>
              <a:t>属性。</a:t>
            </a:r>
            <a:endParaRPr lang="en-US" altLang="zh-CN" dirty="0"/>
          </a:p>
          <a:p>
            <a:r>
              <a:rPr lang="zh-CN" altLang="en-US" dirty="0"/>
              <a:t>使用便捷的函数来增强定位的准确性</a:t>
            </a:r>
            <a:endParaRPr lang="en-US" altLang="zh-CN" dirty="0"/>
          </a:p>
          <a:p>
            <a:pPr lvl="1"/>
            <a:r>
              <a:rPr lang="en-US" altLang="zh-CN" dirty="0"/>
              <a:t>//a[</a:t>
            </a:r>
            <a:r>
              <a:rPr lang="en-US" altLang="zh-CN" dirty="0">
                <a:solidFill>
                  <a:srgbClr val="FF0000"/>
                </a:solidFill>
              </a:rPr>
              <a:t>contains</a:t>
            </a:r>
            <a:r>
              <a:rPr lang="en-US" altLang="zh-CN" dirty="0"/>
              <a:t>(@</a:t>
            </a:r>
            <a:r>
              <a:rPr lang="en-US" altLang="zh-CN" dirty="0" err="1"/>
              <a:t>href,'promote.html</a:t>
            </a:r>
            <a:r>
              <a:rPr lang="en-US" altLang="zh-CN" dirty="0"/>
              <a:t>')]</a:t>
            </a:r>
            <a:r>
              <a:rPr lang="zh-CN" altLang="en-US" dirty="0"/>
              <a:t> </a:t>
            </a:r>
            <a:endParaRPr lang="en-US" altLang="zh-CN" dirty="0"/>
          </a:p>
          <a:p>
            <a:pPr lvl="2"/>
            <a:r>
              <a:rPr lang="en-US" altLang="zh-CN" dirty="0"/>
              <a:t>#</a:t>
            </a:r>
            <a:r>
              <a:rPr lang="zh-CN" altLang="en-US" dirty="0"/>
              <a:t>定位</a:t>
            </a:r>
            <a:r>
              <a:rPr lang="en-US" altLang="zh-CN" dirty="0" err="1"/>
              <a:t>href</a:t>
            </a:r>
            <a:r>
              <a:rPr lang="zh-CN" altLang="en-US" dirty="0"/>
              <a:t>属性中</a:t>
            </a:r>
            <a:r>
              <a:rPr lang="zh-CN" altLang="en-US" dirty="0">
                <a:solidFill>
                  <a:srgbClr val="FF0000"/>
                </a:solidFill>
              </a:rPr>
              <a:t>包含</a:t>
            </a:r>
            <a:r>
              <a:rPr lang="zh-CN" altLang="en-US" dirty="0"/>
              <a:t>“</a:t>
            </a:r>
            <a:r>
              <a:rPr lang="en-US" altLang="zh-CN" dirty="0"/>
              <a:t>promote.html”</a:t>
            </a:r>
            <a:r>
              <a:rPr lang="zh-CN" altLang="en-US" dirty="0"/>
              <a:t>的所有</a:t>
            </a:r>
            <a:r>
              <a:rPr lang="en-US" altLang="zh-CN" dirty="0"/>
              <a:t>a</a:t>
            </a:r>
            <a:r>
              <a:rPr lang="zh-CN" altLang="en-US" dirty="0"/>
              <a:t>节点 </a:t>
            </a:r>
            <a:endParaRPr lang="en-US" altLang="zh-CN" dirty="0"/>
          </a:p>
          <a:p>
            <a:pPr lvl="1"/>
            <a:r>
              <a:rPr lang="en-US" altLang="zh-CN" dirty="0"/>
              <a:t>//a[</a:t>
            </a:r>
            <a:r>
              <a:rPr lang="en-US" altLang="zh-CN" dirty="0">
                <a:solidFill>
                  <a:srgbClr val="FF0000"/>
                </a:solidFill>
              </a:rPr>
              <a:t>text</a:t>
            </a:r>
            <a:r>
              <a:rPr lang="en-US" altLang="zh-CN" dirty="0"/>
              <a:t>()='</a:t>
            </a:r>
            <a:r>
              <a:rPr lang="zh-CN" altLang="en-US" dirty="0"/>
              <a:t>应用推广</a:t>
            </a:r>
            <a:r>
              <a:rPr lang="en-US" altLang="zh-CN" dirty="0"/>
              <a:t>']</a:t>
            </a:r>
            <a:r>
              <a:rPr lang="zh-CN" altLang="en-US" dirty="0"/>
              <a:t> </a:t>
            </a:r>
            <a:endParaRPr lang="en-US" altLang="zh-CN" dirty="0"/>
          </a:p>
          <a:p>
            <a:pPr lvl="2"/>
            <a:r>
              <a:rPr lang="en-US" altLang="zh-CN" dirty="0"/>
              <a:t>#</a:t>
            </a:r>
            <a:r>
              <a:rPr lang="zh-CN" altLang="en-US" dirty="0"/>
              <a:t>元素内的</a:t>
            </a:r>
            <a:r>
              <a:rPr lang="zh-CN" altLang="en-US" dirty="0">
                <a:solidFill>
                  <a:srgbClr val="FF0000"/>
                </a:solidFill>
              </a:rPr>
              <a:t>文本</a:t>
            </a:r>
            <a:r>
              <a:rPr lang="zh-CN" altLang="en-US" dirty="0"/>
              <a:t>为“应用推广”的所有</a:t>
            </a:r>
            <a:r>
              <a:rPr lang="en-US" altLang="zh-CN" dirty="0"/>
              <a:t>a</a:t>
            </a:r>
            <a:r>
              <a:rPr lang="zh-CN" altLang="en-US" dirty="0"/>
              <a:t>节点 </a:t>
            </a:r>
            <a:endParaRPr lang="en-US" altLang="zh-CN" dirty="0"/>
          </a:p>
          <a:p>
            <a:pPr lvl="1"/>
            <a:r>
              <a:rPr lang="en-US" altLang="zh-CN" dirty="0"/>
              <a:t>//a[</a:t>
            </a:r>
            <a:r>
              <a:rPr lang="en-US" altLang="zh-CN" dirty="0">
                <a:solidFill>
                  <a:srgbClr val="FF0000"/>
                </a:solidFill>
              </a:rPr>
              <a:t>starts-with</a:t>
            </a:r>
            <a:r>
              <a:rPr lang="en-US" altLang="zh-CN" dirty="0"/>
              <a:t>(@</a:t>
            </a:r>
            <a:r>
              <a:rPr lang="en-US" altLang="zh-CN" dirty="0" err="1"/>
              <a:t>href</a:t>
            </a:r>
            <a:r>
              <a:rPr lang="en-US" altLang="zh-CN" dirty="0"/>
              <a:t>,'/ads')]</a:t>
            </a:r>
          </a:p>
          <a:p>
            <a:pPr lvl="2"/>
            <a:r>
              <a:rPr lang="en-US" altLang="zh-CN" dirty="0"/>
              <a:t>#</a:t>
            </a:r>
            <a:r>
              <a:rPr lang="en-US" altLang="zh-CN" dirty="0" err="1"/>
              <a:t>href</a:t>
            </a:r>
            <a:r>
              <a:rPr lang="zh-CN" altLang="en-US" dirty="0"/>
              <a:t>属性值是以“</a:t>
            </a:r>
            <a:r>
              <a:rPr lang="en-US" altLang="zh-CN" dirty="0"/>
              <a:t>/ads”</a:t>
            </a:r>
            <a:r>
              <a:rPr lang="zh-CN" altLang="en-US" dirty="0">
                <a:solidFill>
                  <a:srgbClr val="FF0000"/>
                </a:solidFill>
              </a:rPr>
              <a:t>开头</a:t>
            </a:r>
            <a:r>
              <a:rPr lang="zh-CN" altLang="en-US" dirty="0"/>
              <a:t>的所有</a:t>
            </a:r>
            <a:r>
              <a:rPr lang="en-US" altLang="zh-CN" dirty="0"/>
              <a:t>a</a:t>
            </a:r>
            <a:r>
              <a:rPr lang="zh-CN" altLang="en-US" dirty="0"/>
              <a:t>节点 </a:t>
            </a:r>
            <a:endParaRPr lang="en-US" altLang="zh-CN" dirty="0"/>
          </a:p>
          <a:p>
            <a:pPr lvl="2"/>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57166"/>
            <a:ext cx="8229600" cy="5768997"/>
          </a:xfrm>
        </p:spPr>
        <p:txBody>
          <a:bodyPr/>
          <a:lstStyle/>
          <a:p>
            <a:r>
              <a:rPr lang="en-US" altLang="zh-CN" dirty="0" err="1"/>
              <a:t>Scrapy</a:t>
            </a:r>
            <a:r>
              <a:rPr lang="en-US" altLang="zh-CN" dirty="0"/>
              <a:t> –</a:t>
            </a:r>
            <a:r>
              <a:rPr lang="en-US" altLang="zh-CN" dirty="0" err="1"/>
              <a:t>xpath</a:t>
            </a:r>
            <a:r>
              <a:rPr lang="en-US" altLang="zh-CN" dirty="0"/>
              <a:t> </a:t>
            </a:r>
            <a:r>
              <a:rPr lang="zh-CN" altLang="en-US" dirty="0"/>
              <a:t>用法</a:t>
            </a:r>
          </a:p>
        </p:txBody>
      </p:sp>
      <p:pic>
        <p:nvPicPr>
          <p:cNvPr id="4" name="图片 3" descr="152196719_1_20190117101106274.png"/>
          <p:cNvPicPr>
            <a:picLocks noChangeAspect="1"/>
          </p:cNvPicPr>
          <p:nvPr/>
        </p:nvPicPr>
        <p:blipFill>
          <a:blip r:embed="rId2"/>
          <a:stretch>
            <a:fillRect/>
          </a:stretch>
        </p:blipFill>
        <p:spPr>
          <a:xfrm>
            <a:off x="1000100" y="1214422"/>
            <a:ext cx="6981825" cy="2286016"/>
          </a:xfrm>
          <a:prstGeom prst="rect">
            <a:avLst/>
          </a:prstGeom>
        </p:spPr>
      </p:pic>
      <p:pic>
        <p:nvPicPr>
          <p:cNvPr id="5" name="图片 4" descr="152196719_3_20190117101106743.png"/>
          <p:cNvPicPr>
            <a:picLocks noChangeAspect="1"/>
          </p:cNvPicPr>
          <p:nvPr/>
        </p:nvPicPr>
        <p:blipFill>
          <a:blip r:embed="rId3"/>
          <a:stretch>
            <a:fillRect/>
          </a:stretch>
        </p:blipFill>
        <p:spPr>
          <a:xfrm>
            <a:off x="928662" y="3714752"/>
            <a:ext cx="7305675" cy="27813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Scrapy</a:t>
            </a:r>
            <a:r>
              <a:rPr lang="en-US" altLang="zh-CN" dirty="0"/>
              <a:t> shell</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也称</a:t>
            </a:r>
            <a:r>
              <a:rPr lang="en-US" altLang="zh-CN" dirty="0"/>
              <a:t>"</a:t>
            </a:r>
            <a:r>
              <a:rPr lang="en-US" altLang="zh-CN" dirty="0" err="1"/>
              <a:t>Scrapy</a:t>
            </a:r>
            <a:r>
              <a:rPr lang="zh-CN" altLang="en-US" dirty="0"/>
              <a:t>终端</a:t>
            </a:r>
            <a:r>
              <a:rPr lang="en-US" altLang="zh-CN" dirty="0"/>
              <a:t>"</a:t>
            </a:r>
            <a:r>
              <a:rPr lang="zh-CN" altLang="en-US" dirty="0"/>
              <a:t>，</a:t>
            </a:r>
            <a:endParaRPr lang="en-US" altLang="zh-CN" dirty="0"/>
          </a:p>
          <a:p>
            <a:pPr lvl="1"/>
            <a:r>
              <a:rPr lang="zh-CN" altLang="en-US" dirty="0"/>
              <a:t>交互终端，</a:t>
            </a:r>
            <a:endParaRPr lang="en-US" altLang="zh-CN" dirty="0"/>
          </a:p>
          <a:p>
            <a:pPr lvl="1"/>
            <a:r>
              <a:rPr lang="zh-CN" altLang="en-US" dirty="0"/>
              <a:t>使我们可以在未启动</a:t>
            </a:r>
            <a:r>
              <a:rPr lang="en-US" altLang="zh-CN" dirty="0"/>
              <a:t>spider</a:t>
            </a:r>
            <a:r>
              <a:rPr lang="zh-CN" altLang="en-US" dirty="0"/>
              <a:t>爬虫的情况下尝试及调试代码。</a:t>
            </a:r>
            <a:endParaRPr lang="en-US" altLang="zh-CN" dirty="0"/>
          </a:p>
          <a:p>
            <a:r>
              <a:rPr lang="zh-CN" altLang="en-US" dirty="0"/>
              <a:t>可以直接用来测试</a:t>
            </a:r>
            <a:r>
              <a:rPr lang="en-US" altLang="zh-CN" dirty="0" err="1"/>
              <a:t>XPath</a:t>
            </a:r>
            <a:r>
              <a:rPr lang="zh-CN" altLang="en-US" dirty="0"/>
              <a:t>或</a:t>
            </a:r>
            <a:r>
              <a:rPr lang="en-US" altLang="zh-CN" dirty="0"/>
              <a:t>CSS</a:t>
            </a:r>
            <a:r>
              <a:rPr lang="zh-CN" altLang="en-US" dirty="0"/>
              <a:t>表达式，而不用</a:t>
            </a:r>
            <a:r>
              <a:rPr lang="en-US" altLang="zh-CN" dirty="0"/>
              <a:t>import</a:t>
            </a:r>
            <a:r>
              <a:rPr lang="zh-CN" altLang="en-US" dirty="0"/>
              <a:t>导入相应模块。</a:t>
            </a:r>
            <a:endParaRPr lang="en-US" altLang="zh-CN" dirty="0"/>
          </a:p>
          <a:p>
            <a:r>
              <a:rPr lang="zh-CN" altLang="en-US" dirty="0"/>
              <a:t>通过查看其运行的结果，方便了我们分析目标网页，并从中测试我们的表达式是否提取到了数据。</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85728"/>
            <a:ext cx="8229600" cy="5840435"/>
          </a:xfrm>
        </p:spPr>
        <p:txBody>
          <a:bodyPr/>
          <a:lstStyle/>
          <a:p>
            <a:r>
              <a:rPr lang="zh-CN" altLang="en-US" dirty="0"/>
              <a:t>打开</a:t>
            </a:r>
            <a:r>
              <a:rPr lang="en-US" altLang="zh-CN" dirty="0"/>
              <a:t>CMD</a:t>
            </a:r>
            <a:r>
              <a:rPr lang="zh-CN" altLang="en-US" dirty="0"/>
              <a:t>命令窗口</a:t>
            </a:r>
            <a:endParaRPr lang="en-US" altLang="zh-CN" dirty="0"/>
          </a:p>
          <a:p>
            <a:pPr lvl="1"/>
            <a:r>
              <a:rPr lang="en-US" altLang="zh-CN" sz="2000" dirty="0" err="1"/>
              <a:t>Scrapy</a:t>
            </a:r>
            <a:r>
              <a:rPr lang="en-US" altLang="zh-CN" sz="2000" dirty="0"/>
              <a:t> shell </a:t>
            </a:r>
            <a:r>
              <a:rPr lang="en-US" altLang="zh-CN" sz="2000" dirty="0">
                <a:hlinkClick r:id="rId2"/>
              </a:rPr>
              <a:t>http://aixiawx.com/16/16039/10137185.html</a:t>
            </a:r>
            <a:endParaRPr lang="en-US" altLang="zh-CN" sz="2000" dirty="0"/>
          </a:p>
          <a:p>
            <a:pPr lvl="1"/>
            <a:r>
              <a:rPr lang="en-US" altLang="zh-CN" sz="2000" dirty="0"/>
              <a:t>&gt;&gt;&gt; response</a:t>
            </a:r>
          </a:p>
          <a:p>
            <a:pPr lvl="1"/>
            <a:r>
              <a:rPr lang="en-US" altLang="zh-CN" sz="2000" dirty="0"/>
              <a:t>&gt;&gt;&gt;</a:t>
            </a:r>
            <a:r>
              <a:rPr lang="en-US" sz="2000" dirty="0" err="1"/>
              <a:t>response.xpath</a:t>
            </a:r>
            <a:r>
              <a:rPr lang="en-US" sz="2000" dirty="0"/>
              <a:t>('//div[@id="content"]/text()')</a:t>
            </a:r>
          </a:p>
        </p:txBody>
      </p:sp>
      <p:pic>
        <p:nvPicPr>
          <p:cNvPr id="1026" name="Picture 2"/>
          <p:cNvPicPr>
            <a:picLocks noChangeAspect="1" noChangeArrowheads="1"/>
          </p:cNvPicPr>
          <p:nvPr/>
        </p:nvPicPr>
        <p:blipFill>
          <a:blip r:embed="rId3"/>
          <a:srcRect/>
          <a:stretch>
            <a:fillRect/>
          </a:stretch>
        </p:blipFill>
        <p:spPr bwMode="auto">
          <a:xfrm>
            <a:off x="285720" y="2071678"/>
            <a:ext cx="9324975" cy="487680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b="1" dirty="0" err="1"/>
              <a:t>xpath</a:t>
            </a:r>
            <a:r>
              <a:rPr lang="zh-CN" altLang="en-US" b="1" dirty="0"/>
              <a:t>为</a:t>
            </a:r>
            <a:r>
              <a:rPr lang="en-US" b="1" dirty="0" err="1"/>
              <a:t>scrapy</a:t>
            </a:r>
            <a:r>
              <a:rPr lang="zh-CN" altLang="en-US" b="1" dirty="0"/>
              <a:t>中的解析方式</a:t>
            </a:r>
            <a:endParaRPr lang="zh-CN" altLang="en-US" dirty="0"/>
          </a:p>
          <a:p>
            <a:r>
              <a:rPr lang="en-US" b="1" dirty="0" err="1"/>
              <a:t>xpath</a:t>
            </a:r>
            <a:r>
              <a:rPr lang="zh-CN" altLang="en-US" b="1" dirty="0"/>
              <a:t>函数返回的为列表，</a:t>
            </a:r>
            <a:endParaRPr lang="en-US" altLang="zh-CN" b="1" dirty="0"/>
          </a:p>
          <a:p>
            <a:pPr lvl="1"/>
            <a:r>
              <a:rPr lang="zh-CN" altLang="en-US" b="1" dirty="0"/>
              <a:t>列表中存放的数据为</a:t>
            </a:r>
            <a:r>
              <a:rPr lang="en-US" b="1" dirty="0"/>
              <a:t>Selector</a:t>
            </a:r>
            <a:r>
              <a:rPr lang="zh-CN" altLang="en-US" b="1" dirty="0"/>
              <a:t>类型数据。</a:t>
            </a:r>
            <a:endParaRPr lang="en-US" altLang="zh-CN" b="1" dirty="0"/>
          </a:p>
          <a:p>
            <a:pPr lvl="1"/>
            <a:r>
              <a:rPr lang="zh-CN" altLang="en-US" b="1" dirty="0"/>
              <a:t>解析到的内容被封装在</a:t>
            </a:r>
            <a:r>
              <a:rPr lang="en-US" b="1" dirty="0"/>
              <a:t>Selector</a:t>
            </a:r>
            <a:r>
              <a:rPr lang="zh-CN" altLang="en-US" b="1" dirty="0"/>
              <a:t>对象中，需</a:t>
            </a:r>
            <a:endParaRPr lang="en-US" altLang="zh-CN" b="1" dirty="0"/>
          </a:p>
          <a:p>
            <a:pPr lvl="1"/>
            <a:r>
              <a:rPr lang="zh-CN" altLang="en-US" b="1" dirty="0"/>
              <a:t>要调用</a:t>
            </a:r>
            <a:r>
              <a:rPr lang="en-US" b="1" dirty="0"/>
              <a:t>extract()</a:t>
            </a:r>
            <a:r>
              <a:rPr lang="zh-CN" altLang="en-US" b="1" dirty="0"/>
              <a:t>函数将解析的内容从</a:t>
            </a:r>
            <a:r>
              <a:rPr lang="en-US" b="1" dirty="0"/>
              <a:t>Selector</a:t>
            </a:r>
            <a:r>
              <a:rPr lang="zh-CN" altLang="en-US" b="1" dirty="0"/>
              <a:t>中取出。</a:t>
            </a:r>
            <a:endParaRPr lang="zh-CN" altLang="en-US" dirty="0"/>
          </a:p>
          <a:p>
            <a:endParaRPr lang="en-US" altLang="zh-CN" b="1" dirty="0"/>
          </a:p>
          <a:p>
            <a:r>
              <a:rPr lang="zh-CN" altLang="en-US" b="1" dirty="0"/>
              <a:t>如果可以保证</a:t>
            </a:r>
            <a:r>
              <a:rPr lang="en-US" b="1" dirty="0" err="1"/>
              <a:t>xpath</a:t>
            </a:r>
            <a:r>
              <a:rPr lang="zh-CN" altLang="en-US" b="1" dirty="0"/>
              <a:t>返回的列表中只有一个列表元素，则可以使用</a:t>
            </a:r>
            <a:r>
              <a:rPr lang="en-US" b="1" dirty="0" err="1"/>
              <a:t>extract_first</a:t>
            </a:r>
            <a:r>
              <a:rPr lang="en-US" b="1" dirty="0"/>
              <a:t>(), </a:t>
            </a:r>
            <a:r>
              <a:rPr lang="zh-CN" altLang="en-US" b="1" dirty="0"/>
              <a:t>否则必须使用</a:t>
            </a:r>
            <a:r>
              <a:rPr lang="en-US" b="1" dirty="0"/>
              <a:t>extract()</a:t>
            </a:r>
            <a:endParaRPr lang="en-US" dirty="0"/>
          </a:p>
          <a:p>
            <a:r>
              <a:rPr lang="en-US" dirty="0"/>
              <a:t> </a:t>
            </a:r>
          </a:p>
          <a:p>
            <a:r>
              <a:rPr lang="zh-CN" altLang="en-US" b="1" dirty="0"/>
              <a:t>两者等同，都是将列表中的内容提取出来</a:t>
            </a:r>
            <a:endParaRPr lang="zh-CN" altLang="en-US" dirty="0"/>
          </a:p>
          <a:p>
            <a:pPr lvl="1"/>
            <a:r>
              <a:rPr lang="en-US" b="1" dirty="0"/>
              <a:t>title =  </a:t>
            </a:r>
            <a:r>
              <a:rPr lang="en-US" b="1" dirty="0" err="1"/>
              <a:t>li.xpath</a:t>
            </a:r>
            <a:r>
              <a:rPr lang="en-US" b="1" dirty="0"/>
              <a:t>('./div[2]/h1/a/text()').</a:t>
            </a:r>
            <a:r>
              <a:rPr lang="en-US" b="1" dirty="0" err="1"/>
              <a:t>extract_first</a:t>
            </a:r>
            <a:r>
              <a:rPr lang="en-US" b="1" dirty="0"/>
              <a:t>().strip()</a:t>
            </a:r>
            <a:endParaRPr lang="en-US" dirty="0"/>
          </a:p>
          <a:p>
            <a:pPr lvl="1"/>
            <a:r>
              <a:rPr lang="en-US" b="1" dirty="0"/>
              <a:t>title =  </a:t>
            </a:r>
            <a:r>
              <a:rPr lang="en-US" b="1" dirty="0" err="1"/>
              <a:t>li.xpath</a:t>
            </a:r>
            <a:r>
              <a:rPr lang="en-US" b="1" dirty="0"/>
              <a:t>('./div[2]/h1/a/text()')[0].extract().strip()</a:t>
            </a:r>
            <a:endParaRPr lang="en-US" dirty="0"/>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57166"/>
            <a:ext cx="8229600" cy="5768997"/>
          </a:xfrm>
        </p:spPr>
        <p:txBody>
          <a:bodyPr/>
          <a:lstStyle/>
          <a:p>
            <a:pPr marL="342900" lvl="1" indent="-342900">
              <a:buNone/>
            </a:pPr>
            <a:r>
              <a:rPr lang="en-US" sz="2400" dirty="0"/>
              <a:t>&gt;&gt;&gt;</a:t>
            </a:r>
            <a:r>
              <a:rPr lang="en-US" sz="2400" dirty="0" err="1"/>
              <a:t>response.xpath</a:t>
            </a:r>
            <a:r>
              <a:rPr lang="en-US" sz="2400" dirty="0"/>
              <a:t>('//div[@id="content"]/text()').</a:t>
            </a:r>
            <a:r>
              <a:rPr lang="en-US" sz="2400" dirty="0">
                <a:solidFill>
                  <a:srgbClr val="FF0000"/>
                </a:solidFill>
              </a:rPr>
              <a:t>extract()</a:t>
            </a:r>
          </a:p>
          <a:p>
            <a:pPr marL="342900" lvl="1" indent="-342900">
              <a:buNone/>
            </a:pPr>
            <a:r>
              <a:rPr lang="en-US" sz="2400" dirty="0"/>
              <a:t>&gt;&gt;&gt;exit() </a:t>
            </a:r>
          </a:p>
          <a:p>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357158" y="1214422"/>
            <a:ext cx="9324975" cy="487680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novel_spider.py</a:t>
            </a:r>
            <a:endParaRPr lang="zh-CN" altLang="en-US" dirty="0"/>
          </a:p>
        </p:txBody>
      </p:sp>
      <p:sp>
        <p:nvSpPr>
          <p:cNvPr id="3" name="内容占位符 2"/>
          <p:cNvSpPr>
            <a:spLocks noGrp="1"/>
          </p:cNvSpPr>
          <p:nvPr>
            <p:ph idx="1"/>
          </p:nvPr>
        </p:nvSpPr>
        <p:spPr/>
        <p:txBody>
          <a:bodyPr>
            <a:normAutofit fontScale="55000" lnSpcReduction="20000"/>
          </a:bodyPr>
          <a:lstStyle/>
          <a:p>
            <a:pPr>
              <a:buNone/>
            </a:pPr>
            <a:r>
              <a:rPr lang="en-US" altLang="zh-CN" dirty="0"/>
              <a:t># -*- coding: utf-8 -*-</a:t>
            </a:r>
          </a:p>
          <a:p>
            <a:pPr>
              <a:buNone/>
            </a:pPr>
            <a:r>
              <a:rPr lang="en-US" altLang="zh-CN" dirty="0"/>
              <a:t>import </a:t>
            </a:r>
            <a:r>
              <a:rPr lang="en-US" altLang="zh-CN" dirty="0" err="1"/>
              <a:t>scrapy</a:t>
            </a:r>
            <a:endParaRPr lang="en-US" altLang="zh-CN" dirty="0"/>
          </a:p>
          <a:p>
            <a:pPr>
              <a:buNone/>
            </a:pPr>
            <a:endParaRPr lang="en-US" altLang="zh-CN" dirty="0"/>
          </a:p>
          <a:p>
            <a:pPr>
              <a:buNone/>
            </a:pPr>
            <a:endParaRPr lang="en-US" altLang="zh-CN" dirty="0"/>
          </a:p>
          <a:p>
            <a:pPr>
              <a:buNone/>
            </a:pPr>
            <a:r>
              <a:rPr lang="en-US" altLang="zh-CN" dirty="0"/>
              <a:t>class </a:t>
            </a:r>
            <a:r>
              <a:rPr lang="en-US" altLang="zh-CN" dirty="0" err="1"/>
              <a:t>NovelSpiderSpider</a:t>
            </a:r>
            <a:r>
              <a:rPr lang="en-US" altLang="zh-CN" dirty="0"/>
              <a:t>(</a:t>
            </a:r>
            <a:r>
              <a:rPr lang="en-US" altLang="zh-CN" dirty="0" err="1"/>
              <a:t>scrapy.Spider</a:t>
            </a:r>
            <a:r>
              <a:rPr lang="en-US" altLang="zh-CN" dirty="0"/>
              <a:t>):</a:t>
            </a:r>
          </a:p>
          <a:p>
            <a:pPr>
              <a:buNone/>
            </a:pPr>
            <a:r>
              <a:rPr lang="en-US" altLang="zh-CN" dirty="0"/>
              <a:t>    name = '</a:t>
            </a:r>
            <a:r>
              <a:rPr lang="en-US" altLang="zh-CN" dirty="0" err="1"/>
              <a:t>novel_spider</a:t>
            </a:r>
            <a:r>
              <a:rPr lang="en-US" altLang="zh-CN" dirty="0"/>
              <a:t>'</a:t>
            </a:r>
          </a:p>
          <a:p>
            <a:pPr>
              <a:buNone/>
            </a:pPr>
            <a:r>
              <a:rPr lang="en-US" altLang="zh-CN" dirty="0"/>
              <a:t>    </a:t>
            </a:r>
            <a:r>
              <a:rPr lang="en-US" altLang="zh-CN" dirty="0" err="1"/>
              <a:t>allowed_domains</a:t>
            </a:r>
            <a:r>
              <a:rPr lang="en-US" altLang="zh-CN" dirty="0"/>
              <a:t> = ['</a:t>
            </a:r>
            <a:r>
              <a:rPr lang="en-US" altLang="zh-CN" dirty="0" err="1"/>
              <a:t>aixiawx</a:t>
            </a:r>
            <a:r>
              <a:rPr lang="en-US" altLang="zh-CN" dirty="0"/>
              <a:t>']</a:t>
            </a:r>
          </a:p>
          <a:p>
            <a:pPr>
              <a:buNone/>
            </a:pPr>
            <a:r>
              <a:rPr lang="en-US" altLang="zh-CN" dirty="0"/>
              <a:t>    </a:t>
            </a:r>
            <a:r>
              <a:rPr lang="en-US" altLang="zh-CN" dirty="0" err="1"/>
              <a:t>start_urls</a:t>
            </a:r>
            <a:r>
              <a:rPr lang="en-US" altLang="zh-CN" dirty="0"/>
              <a:t> = ['http://aixiawx.com/16/16039/10137185.html']</a:t>
            </a:r>
          </a:p>
          <a:p>
            <a:pPr>
              <a:buNone/>
            </a:pPr>
            <a:endParaRPr lang="en-US" altLang="zh-CN" dirty="0"/>
          </a:p>
          <a:p>
            <a:pPr>
              <a:buNone/>
            </a:pPr>
            <a:r>
              <a:rPr lang="en-US" altLang="zh-CN" dirty="0"/>
              <a:t>    def parse(self, response):</a:t>
            </a:r>
          </a:p>
          <a:p>
            <a:pPr>
              <a:buNone/>
            </a:pPr>
            <a:r>
              <a:rPr lang="en-US" altLang="zh-CN" dirty="0"/>
              <a:t>        </a:t>
            </a:r>
            <a:r>
              <a:rPr lang="en-US" altLang="zh-CN" dirty="0">
                <a:solidFill>
                  <a:srgbClr val="FF0000"/>
                </a:solidFill>
              </a:rPr>
              <a:t>print ("</a:t>
            </a:r>
            <a:r>
              <a:rPr lang="en-US" altLang="zh-CN" dirty="0" err="1">
                <a:solidFill>
                  <a:srgbClr val="FF0000"/>
                </a:solidFill>
              </a:rPr>
              <a:t>dfdg</a:t>
            </a:r>
            <a:r>
              <a:rPr lang="en-US" altLang="zh-CN" dirty="0">
                <a:solidFill>
                  <a:srgbClr val="FF0000"/>
                </a:solidFill>
              </a:rPr>
              <a:t>")</a:t>
            </a:r>
          </a:p>
          <a:p>
            <a:pPr>
              <a:buNone/>
            </a:pPr>
            <a:endParaRPr lang="en-US" altLang="zh-CN" dirty="0">
              <a:solidFill>
                <a:srgbClr val="FF0000"/>
              </a:solidFill>
            </a:endParaRPr>
          </a:p>
          <a:p>
            <a:pPr>
              <a:buNone/>
            </a:pPr>
            <a:r>
              <a:rPr lang="en-US" altLang="zh-CN" dirty="0">
                <a:solidFill>
                  <a:srgbClr val="FF0000"/>
                </a:solidFill>
              </a:rPr>
              <a:t>        data=</a:t>
            </a:r>
            <a:r>
              <a:rPr lang="en-US" altLang="zh-CN" dirty="0" err="1">
                <a:solidFill>
                  <a:srgbClr val="FF0000"/>
                </a:solidFill>
              </a:rPr>
              <a:t>response.xpath</a:t>
            </a:r>
            <a:r>
              <a:rPr lang="en-US" altLang="zh-CN" dirty="0">
                <a:solidFill>
                  <a:srgbClr val="FF0000"/>
                </a:solidFill>
              </a:rPr>
              <a:t>('//div[@id="content"]/text()').extract()</a:t>
            </a:r>
          </a:p>
          <a:p>
            <a:pPr>
              <a:buNone/>
            </a:pPr>
            <a:r>
              <a:rPr lang="en-US" altLang="zh-CN" dirty="0">
                <a:solidFill>
                  <a:srgbClr val="FF0000"/>
                </a:solidFill>
              </a:rPr>
              <a:t>        print (data)</a:t>
            </a:r>
          </a:p>
          <a:p>
            <a:pPr>
              <a:buNone/>
            </a:pPr>
            <a:endParaRPr lang="en-US" altLang="zh-CN" dirty="0"/>
          </a:p>
          <a:p>
            <a:pPr>
              <a:buNone/>
            </a:pPr>
            <a:r>
              <a:rPr lang="en-US" altLang="zh-CN" dirty="0"/>
              <a:t>        pass</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命令行运行爬虫程序</a:t>
            </a:r>
            <a:endParaRPr lang="en-US" altLang="zh-CN" dirty="0"/>
          </a:p>
          <a:p>
            <a:pPr lvl="1"/>
            <a:r>
              <a:rPr lang="zh-CN" altLang="en-US" dirty="0"/>
              <a:t>全局命令</a:t>
            </a:r>
            <a:r>
              <a:rPr lang="en-US" altLang="zh-CN" dirty="0"/>
              <a:t>	</a:t>
            </a:r>
          </a:p>
          <a:p>
            <a:pPr lvl="2"/>
            <a:r>
              <a:rPr lang="en-US" dirty="0" err="1"/>
              <a:t>scrapy</a:t>
            </a:r>
            <a:r>
              <a:rPr lang="en-US" dirty="0"/>
              <a:t> </a:t>
            </a:r>
            <a:r>
              <a:rPr lang="en-US" dirty="0" err="1"/>
              <a:t>runspider</a:t>
            </a:r>
            <a:r>
              <a:rPr lang="en-US" dirty="0"/>
              <a:t> &lt;spider_file.py&gt;</a:t>
            </a:r>
          </a:p>
          <a:p>
            <a:pPr lvl="1"/>
            <a:r>
              <a:rPr lang="zh-CN" altLang="en-US" dirty="0"/>
              <a:t>项目级命令       </a:t>
            </a:r>
            <a:endParaRPr lang="en-US" altLang="zh-CN" dirty="0"/>
          </a:p>
          <a:p>
            <a:pPr lvl="2"/>
            <a:r>
              <a:rPr lang="en-US" dirty="0" err="1"/>
              <a:t>scrapy</a:t>
            </a:r>
            <a:r>
              <a:rPr lang="en-US" dirty="0"/>
              <a:t> crawl &lt;spider_file.py&gt;</a:t>
            </a: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正则表达式语法</a:t>
            </a:r>
          </a:p>
        </p:txBody>
      </p:sp>
      <p:sp>
        <p:nvSpPr>
          <p:cNvPr id="3" name="内容占位符 2"/>
          <p:cNvSpPr>
            <a:spLocks noGrp="1"/>
          </p:cNvSpPr>
          <p:nvPr>
            <p:ph idx="1"/>
          </p:nvPr>
        </p:nvSpPr>
        <p:spPr/>
        <p:txBody>
          <a:bodyPr>
            <a:normAutofit fontScale="92500" lnSpcReduction="10000"/>
          </a:bodyPr>
          <a:lstStyle/>
          <a:p>
            <a:r>
              <a:rPr lang="zh-CN" altLang="en-US" dirty="0"/>
              <a:t>构造正则表达式的方法是用多种元字符与运算符将小的表达式结合在一起来创建更大的表达式。</a:t>
            </a:r>
            <a:endParaRPr lang="en-US" altLang="zh-CN" dirty="0"/>
          </a:p>
          <a:p>
            <a:r>
              <a:rPr lang="zh-CN" altLang="en-US" dirty="0"/>
              <a:t>正则表达式的组件可以是单个的字符、字符集合、字符范围、字符间的选择或者所有这些组件的任意组合。</a:t>
            </a:r>
            <a:endParaRPr lang="en-US" altLang="zh-CN" dirty="0"/>
          </a:p>
          <a:p>
            <a:r>
              <a:rPr lang="zh-CN" altLang="en-US" b="1" dirty="0"/>
              <a:t>特殊字符</a:t>
            </a:r>
            <a:endParaRPr lang="en-US" altLang="zh-CN" b="1" dirty="0"/>
          </a:p>
          <a:p>
            <a:pPr lvl="1"/>
            <a:r>
              <a:rPr lang="en-US" altLang="zh-CN" dirty="0"/>
              <a:t>^ </a:t>
            </a:r>
            <a:r>
              <a:rPr lang="zh-CN" altLang="en-US" dirty="0"/>
              <a:t>为匹配输入字符串的开始位置</a:t>
            </a:r>
            <a:endParaRPr lang="en-US" altLang="zh-CN" dirty="0"/>
          </a:p>
          <a:p>
            <a:pPr lvl="1"/>
            <a:r>
              <a:rPr lang="en-US" altLang="zh-CN" dirty="0"/>
              <a:t>$ </a:t>
            </a:r>
            <a:r>
              <a:rPr lang="zh-CN" altLang="en-US" dirty="0"/>
              <a:t>为匹配输入字符串的结束位置</a:t>
            </a:r>
            <a:endParaRPr lang="en-US" altLang="zh-CN" dirty="0"/>
          </a:p>
          <a:p>
            <a:pPr lvl="1"/>
            <a:r>
              <a:rPr lang="en-US" altLang="zh-CN" dirty="0"/>
              <a:t>+ </a:t>
            </a:r>
            <a:r>
              <a:rPr lang="zh-CN" altLang="en-US" dirty="0"/>
              <a:t>匹配一个或者多个</a:t>
            </a:r>
          </a:p>
        </p:txBody>
      </p:sp>
    </p:spTree>
    <p:extLst>
      <p:ext uri="{BB962C8B-B14F-4D97-AF65-F5344CB8AC3E}">
        <p14:creationId xmlns:p14="http://schemas.microsoft.com/office/powerpoint/2010/main" val="2066248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57166"/>
            <a:ext cx="8229600" cy="5768997"/>
          </a:xfrm>
        </p:spPr>
        <p:txBody>
          <a:bodyPr/>
          <a:lstStyle/>
          <a:p>
            <a:r>
              <a:rPr lang="en-US" altLang="zh-CN" dirty="0" err="1"/>
              <a:t>scrapy</a:t>
            </a:r>
            <a:r>
              <a:rPr lang="en-US" altLang="zh-CN" dirty="0"/>
              <a:t> </a:t>
            </a:r>
            <a:r>
              <a:rPr lang="en-US" altLang="zh-CN" dirty="0" err="1"/>
              <a:t>runspider</a:t>
            </a:r>
            <a:r>
              <a:rPr lang="en-US" altLang="zh-CN" dirty="0"/>
              <a:t> novel_spider.py</a:t>
            </a:r>
          </a:p>
        </p:txBody>
      </p:sp>
      <p:pic>
        <p:nvPicPr>
          <p:cNvPr id="1029" name="Picture 5"/>
          <p:cNvPicPr>
            <a:picLocks noChangeAspect="1" noChangeArrowheads="1"/>
          </p:cNvPicPr>
          <p:nvPr/>
        </p:nvPicPr>
        <p:blipFill>
          <a:blip r:embed="rId2"/>
          <a:srcRect/>
          <a:stretch>
            <a:fillRect/>
          </a:stretch>
        </p:blipFill>
        <p:spPr bwMode="auto">
          <a:xfrm>
            <a:off x="357158" y="1428736"/>
            <a:ext cx="8643998" cy="41910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  </a:t>
            </a:r>
            <a:r>
              <a:rPr lang="en-US" altLang="zh-CN" dirty="0" err="1"/>
              <a:t>Scrapy</a:t>
            </a:r>
            <a:r>
              <a:rPr lang="en-US" altLang="zh-CN" dirty="0"/>
              <a:t> </a:t>
            </a:r>
            <a:r>
              <a:rPr lang="zh-CN" altLang="en-US" dirty="0"/>
              <a:t>项目</a:t>
            </a:r>
          </a:p>
        </p:txBody>
      </p:sp>
      <p:sp>
        <p:nvSpPr>
          <p:cNvPr id="3" name="内容占位符 2"/>
          <p:cNvSpPr>
            <a:spLocks noGrp="1"/>
          </p:cNvSpPr>
          <p:nvPr>
            <p:ph idx="1"/>
          </p:nvPr>
        </p:nvSpPr>
        <p:spPr>
          <a:xfrm>
            <a:off x="457200" y="2071678"/>
            <a:ext cx="8229600" cy="4054485"/>
          </a:xfrm>
        </p:spPr>
        <p:txBody>
          <a:bodyPr>
            <a:normAutofit/>
          </a:bodyPr>
          <a:lstStyle/>
          <a:p>
            <a:r>
              <a:rPr lang="zh-CN" altLang="en-US" dirty="0"/>
              <a:t>创建</a:t>
            </a:r>
            <a:r>
              <a:rPr lang="en-US" b="1" dirty="0" err="1"/>
              <a:t>scrapy</a:t>
            </a:r>
            <a:r>
              <a:rPr lang="zh-CN" altLang="en-US" b="1" dirty="0"/>
              <a:t>项目</a:t>
            </a:r>
          </a:p>
          <a:p>
            <a:pPr lvl="1"/>
            <a:r>
              <a:rPr lang="zh-CN" altLang="en-US" dirty="0"/>
              <a:t>命令：</a:t>
            </a:r>
            <a:r>
              <a:rPr lang="en-US" dirty="0"/>
              <a:t> </a:t>
            </a:r>
            <a:r>
              <a:rPr lang="en-US" dirty="0" err="1"/>
              <a:t>scrapy</a:t>
            </a:r>
            <a:r>
              <a:rPr lang="en-US" dirty="0"/>
              <a:t>  </a:t>
            </a:r>
            <a:r>
              <a:rPr lang="en-US" dirty="0" err="1"/>
              <a:t>startproject</a:t>
            </a:r>
            <a:r>
              <a:rPr lang="en-US" dirty="0"/>
              <a:t>  </a:t>
            </a:r>
            <a:r>
              <a:rPr lang="en-US" altLang="zh-CN" dirty="0" err="1">
                <a:solidFill>
                  <a:srgbClr val="FF0000"/>
                </a:solidFill>
              </a:rPr>
              <a:t>first</a:t>
            </a:r>
            <a:r>
              <a:rPr lang="en-US" dirty="0" err="1">
                <a:solidFill>
                  <a:srgbClr val="FF0000"/>
                </a:solidFill>
              </a:rPr>
              <a:t>spider</a:t>
            </a:r>
            <a:endParaRPr lang="en-US" altLang="zh-CN" dirty="0">
              <a:solidFill>
                <a:srgbClr val="FF0000"/>
              </a:solidFill>
            </a:endParaRPr>
          </a:p>
          <a:p>
            <a:pPr lvl="2"/>
            <a:endParaRPr lang="en-US" altLang="zh-CN" dirty="0"/>
          </a:p>
        </p:txBody>
      </p:sp>
      <p:pic>
        <p:nvPicPr>
          <p:cNvPr id="3074" name="Picture 2"/>
          <p:cNvPicPr>
            <a:picLocks noChangeAspect="1" noChangeArrowheads="1"/>
          </p:cNvPicPr>
          <p:nvPr/>
        </p:nvPicPr>
        <p:blipFill>
          <a:blip r:embed="rId2"/>
          <a:srcRect/>
          <a:stretch>
            <a:fillRect/>
          </a:stretch>
        </p:blipFill>
        <p:spPr bwMode="auto">
          <a:xfrm>
            <a:off x="785786" y="3500438"/>
            <a:ext cx="14716125" cy="270510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srcRect/>
          <a:stretch>
            <a:fillRect/>
          </a:stretch>
        </p:blipFill>
        <p:spPr bwMode="auto">
          <a:xfrm>
            <a:off x="642937" y="2043906"/>
            <a:ext cx="7858125" cy="36385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 框架会自动在当前目录下创建一个同名的文件夹 </a:t>
            </a:r>
            <a:r>
              <a:rPr lang="en-US" altLang="zh-CN" dirty="0" err="1"/>
              <a:t>firstspider</a:t>
            </a:r>
            <a:endParaRPr lang="en-US" altLang="zh-CN" dirty="0"/>
          </a:p>
          <a:p>
            <a:pPr lvl="1"/>
            <a:r>
              <a:rPr lang="en-US" dirty="0"/>
              <a:t>scrapy.cfg: </a:t>
            </a:r>
            <a:r>
              <a:rPr lang="zh-CN" altLang="en-US" dirty="0"/>
              <a:t>项目的配置文件</a:t>
            </a:r>
          </a:p>
          <a:p>
            <a:pPr lvl="1"/>
            <a:r>
              <a:rPr lang="en-US" altLang="zh-CN" dirty="0" err="1"/>
              <a:t>Firstspider</a:t>
            </a:r>
            <a:r>
              <a:rPr lang="zh-CN" altLang="en-US" dirty="0"/>
              <a:t>文件夹</a:t>
            </a:r>
            <a:endParaRPr lang="en-US" altLang="zh-CN" dirty="0"/>
          </a:p>
          <a:p>
            <a:pPr lvl="2"/>
            <a:r>
              <a:rPr lang="zh-CN" altLang="en-US" dirty="0"/>
              <a:t>放置</a:t>
            </a:r>
            <a:r>
              <a:rPr lang="en-US" dirty="0"/>
              <a:t>spider</a:t>
            </a:r>
            <a:r>
              <a:rPr lang="zh-CN" altLang="en-US" dirty="0"/>
              <a:t>代码的目录</a:t>
            </a:r>
            <a:endParaRPr lang="en-US" dirty="0"/>
          </a:p>
          <a:p>
            <a:pPr lvl="3"/>
            <a:r>
              <a:rPr lang="en-US" dirty="0">
                <a:solidFill>
                  <a:srgbClr val="FF0000"/>
                </a:solidFill>
              </a:rPr>
              <a:t>items.py</a:t>
            </a:r>
            <a:r>
              <a:rPr lang="en-US" dirty="0"/>
              <a:t>:</a:t>
            </a:r>
            <a:r>
              <a:rPr lang="zh-CN" altLang="en-US" dirty="0"/>
              <a:t>需要提取的数据结构定义文件。</a:t>
            </a:r>
          </a:p>
          <a:p>
            <a:pPr lvl="3"/>
            <a:r>
              <a:rPr lang="en-US" dirty="0"/>
              <a:t>middlewares.py: </a:t>
            </a:r>
            <a:r>
              <a:rPr lang="zh-CN" altLang="en-US" dirty="0"/>
              <a:t>是和</a:t>
            </a:r>
            <a:r>
              <a:rPr lang="en-US" dirty="0" err="1"/>
              <a:t>Scrapy</a:t>
            </a:r>
            <a:r>
              <a:rPr lang="zh-CN" altLang="en-US" dirty="0"/>
              <a:t>的请求</a:t>
            </a:r>
            <a:r>
              <a:rPr lang="en-US" altLang="zh-CN" dirty="0"/>
              <a:t>/</a:t>
            </a:r>
            <a:r>
              <a:rPr lang="zh-CN" altLang="en-US" dirty="0"/>
              <a:t>响应处理相关联的框架。</a:t>
            </a:r>
          </a:p>
          <a:p>
            <a:pPr lvl="3"/>
            <a:r>
              <a:rPr lang="en-US" dirty="0"/>
              <a:t>pipelines.py: </a:t>
            </a:r>
            <a:r>
              <a:rPr lang="zh-CN" altLang="en-US" dirty="0"/>
              <a:t>用来对</a:t>
            </a:r>
            <a:r>
              <a:rPr lang="en-US" dirty="0"/>
              <a:t>items</a:t>
            </a:r>
            <a:r>
              <a:rPr lang="zh-CN" altLang="en-US" dirty="0"/>
              <a:t>里面提取的数据做进一步处理，如保存等。</a:t>
            </a:r>
          </a:p>
          <a:p>
            <a:pPr lvl="3"/>
            <a:r>
              <a:rPr lang="en-US" dirty="0"/>
              <a:t>settings.py: </a:t>
            </a:r>
            <a:r>
              <a:rPr lang="zh-CN" altLang="en-US" dirty="0"/>
              <a:t>项目的配置文件。</a:t>
            </a:r>
            <a:endParaRPr lang="en-US" altLang="zh-CN" dirty="0"/>
          </a:p>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2500306"/>
            <a:ext cx="8229600" cy="3625857"/>
          </a:xfrm>
        </p:spPr>
        <p:txBody>
          <a:bodyPr/>
          <a:lstStyle/>
          <a:p>
            <a:r>
              <a:rPr lang="zh-CN" altLang="en-US" dirty="0"/>
              <a:t>拷贝</a:t>
            </a:r>
            <a:endParaRPr lang="en-US" dirty="0"/>
          </a:p>
          <a:p>
            <a:pPr lvl="1"/>
            <a:r>
              <a:rPr lang="en-US" dirty="0"/>
              <a:t>spiders</a:t>
            </a:r>
            <a:r>
              <a:rPr lang="zh-CN" altLang="en-US" dirty="0"/>
              <a:t>目录中只有</a:t>
            </a:r>
            <a:r>
              <a:rPr lang="en-US" altLang="zh-CN" dirty="0"/>
              <a:t>__</a:t>
            </a:r>
            <a:r>
              <a:rPr lang="en-US" dirty="0" err="1"/>
              <a:t>init__.py</a:t>
            </a:r>
            <a:r>
              <a:rPr lang="zh-CN" altLang="en-US" dirty="0"/>
              <a:t>文件，</a:t>
            </a:r>
            <a:endParaRPr lang="en-US" altLang="zh-CN" dirty="0"/>
          </a:p>
          <a:p>
            <a:pPr lvl="1"/>
            <a:r>
              <a:rPr lang="zh-CN" altLang="en-US" dirty="0"/>
              <a:t>将之前创建的</a:t>
            </a:r>
            <a:r>
              <a:rPr lang="en-US" altLang="zh-CN" dirty="0"/>
              <a:t>novel_spider.py</a:t>
            </a:r>
            <a:r>
              <a:rPr lang="zh-CN" altLang="en-US" dirty="0"/>
              <a:t>拷贝到此文件中</a:t>
            </a:r>
            <a:endParaRPr lang="en-US" altLang="zh-CN" dirty="0"/>
          </a:p>
          <a:p>
            <a:r>
              <a:rPr lang="zh-CN" altLang="en-US" dirty="0"/>
              <a:t>运行</a:t>
            </a:r>
            <a:endParaRPr lang="en-US" altLang="zh-CN" dirty="0"/>
          </a:p>
          <a:p>
            <a:pPr lvl="1"/>
            <a:r>
              <a:rPr lang="en-US" dirty="0" err="1"/>
              <a:t>scrapy</a:t>
            </a:r>
            <a:r>
              <a:rPr lang="en-US" dirty="0"/>
              <a:t> crawl &lt;</a:t>
            </a:r>
            <a:r>
              <a:rPr lang="en-US" dirty="0" err="1"/>
              <a:t>spider_name</a:t>
            </a:r>
            <a:r>
              <a:rPr lang="en-US" dirty="0"/>
              <a:t>&gt;</a:t>
            </a:r>
          </a:p>
          <a:p>
            <a:pPr lvl="2"/>
            <a:r>
              <a:rPr lang="en-US" dirty="0" err="1"/>
              <a:t>scrapy</a:t>
            </a:r>
            <a:r>
              <a:rPr lang="en-US" dirty="0"/>
              <a:t> crawl  </a:t>
            </a:r>
            <a:r>
              <a:rPr lang="en-US" altLang="zh-CN" dirty="0" err="1"/>
              <a:t>novel_spider</a:t>
            </a:r>
            <a:endParaRPr lang="en-US" dirty="0"/>
          </a:p>
          <a:p>
            <a:pPr lvl="2"/>
            <a:endParaRPr lang="en-US" dirty="0"/>
          </a:p>
          <a:p>
            <a:pPr lvl="1"/>
            <a:endParaRPr lang="en-US" altLang="zh-CN" dirty="0"/>
          </a:p>
          <a:p>
            <a:pPr lvl="1"/>
            <a:endParaRPr lang="en-US" altLang="zh-CN" dirty="0"/>
          </a:p>
          <a:p>
            <a:endParaRPr lang="zh-CN" altLang="en-US" dirty="0"/>
          </a:p>
        </p:txBody>
      </p:sp>
      <p:pic>
        <p:nvPicPr>
          <p:cNvPr id="4099" name="Picture 3"/>
          <p:cNvPicPr>
            <a:picLocks noChangeAspect="1" noChangeArrowheads="1"/>
          </p:cNvPicPr>
          <p:nvPr/>
        </p:nvPicPr>
        <p:blipFill>
          <a:blip r:embed="rId2"/>
          <a:srcRect/>
          <a:stretch>
            <a:fillRect/>
          </a:stretch>
        </p:blipFill>
        <p:spPr bwMode="auto">
          <a:xfrm>
            <a:off x="4210050" y="142852"/>
            <a:ext cx="4933950" cy="2214578"/>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714348" y="571480"/>
            <a:ext cx="7143800" cy="6071136"/>
          </a:xfrm>
          <a:prstGeom prst="rect">
            <a:avLst/>
          </a:prstGeom>
          <a:noFill/>
          <a:ln w="9525">
            <a:noFill/>
            <a:miter lim="800000"/>
            <a:headEnd/>
            <a:tailEnd/>
          </a:ln>
          <a:effectLst/>
        </p:spPr>
      </p:pic>
      <p:sp>
        <p:nvSpPr>
          <p:cNvPr id="4" name="矩形 3"/>
          <p:cNvSpPr/>
          <p:nvPr/>
        </p:nvSpPr>
        <p:spPr>
          <a:xfrm>
            <a:off x="3716381" y="3244334"/>
            <a:ext cx="1711238" cy="369332"/>
          </a:xfrm>
          <a:prstGeom prst="rect">
            <a:avLst/>
          </a:prstGeom>
        </p:spPr>
        <p:txBody>
          <a:bodyPr wrap="none">
            <a:spAutoFit/>
          </a:bodyPr>
          <a:lstStyle/>
          <a:p>
            <a:r>
              <a:rPr lang="en-US" altLang="zh-CN" dirty="0"/>
              <a:t>5.6  </a:t>
            </a:r>
            <a:r>
              <a:rPr lang="en-US" altLang="zh-CN" dirty="0" err="1"/>
              <a:t>Scrapy</a:t>
            </a:r>
            <a:r>
              <a:rPr lang="en-US" altLang="zh-CN" dirty="0"/>
              <a:t> </a:t>
            </a:r>
            <a:r>
              <a:rPr lang="zh-CN" altLang="en-US" dirty="0"/>
              <a:t>项目</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lstStyle/>
          <a:p>
            <a:r>
              <a:rPr lang="zh-CN" altLang="en-US" dirty="0"/>
              <a:t>制作 </a:t>
            </a:r>
            <a:r>
              <a:rPr lang="en-US" altLang="zh-CN" dirty="0" err="1"/>
              <a:t>Scrapy</a:t>
            </a:r>
            <a:r>
              <a:rPr lang="en-US" altLang="zh-CN" dirty="0"/>
              <a:t> </a:t>
            </a:r>
            <a:r>
              <a:rPr lang="zh-CN" altLang="en-US" dirty="0"/>
              <a:t>爬虫 一共需要四步：</a:t>
            </a:r>
          </a:p>
          <a:p>
            <a:pPr lvl="1"/>
            <a:r>
              <a:rPr lang="zh-CN" altLang="en-US" dirty="0"/>
              <a:t>新建项目 ：新建一个新的爬虫项目</a:t>
            </a:r>
          </a:p>
          <a:p>
            <a:pPr lvl="1"/>
            <a:r>
              <a:rPr lang="zh-CN" altLang="en-US" dirty="0"/>
              <a:t>明确目标 （编写</a:t>
            </a:r>
            <a:r>
              <a:rPr lang="en-US" altLang="zh-CN" dirty="0"/>
              <a:t>items.py</a:t>
            </a:r>
            <a:r>
              <a:rPr lang="zh-CN" altLang="en-US" dirty="0"/>
              <a:t>）：明确你想要抓取的目标</a:t>
            </a:r>
          </a:p>
          <a:p>
            <a:pPr lvl="1"/>
            <a:r>
              <a:rPr lang="zh-CN" altLang="en-US" dirty="0"/>
              <a:t>制作爬虫 （</a:t>
            </a:r>
            <a:r>
              <a:rPr lang="en-US" altLang="zh-CN" dirty="0"/>
              <a:t>spiders/xxspider.py</a:t>
            </a:r>
            <a:r>
              <a:rPr lang="zh-CN" altLang="en-US" dirty="0"/>
              <a:t>）：制作爬虫开始爬取网页</a:t>
            </a:r>
          </a:p>
          <a:p>
            <a:pPr lvl="1"/>
            <a:r>
              <a:rPr lang="zh-CN" altLang="en-US" dirty="0"/>
              <a:t>存储内容 （</a:t>
            </a:r>
            <a:r>
              <a:rPr lang="en-US" altLang="zh-CN" dirty="0"/>
              <a:t>pipelines.py</a:t>
            </a:r>
            <a:r>
              <a:rPr lang="zh-CN" altLang="en-US" dirty="0"/>
              <a:t>）：设计管道存储爬取内容</a:t>
            </a:r>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编写</a:t>
            </a:r>
            <a:r>
              <a:rPr lang="en-US" altLang="zh-CN" dirty="0"/>
              <a:t>items.py </a:t>
            </a:r>
            <a:endParaRPr lang="zh-CN" altLang="en-US" dirty="0"/>
          </a:p>
        </p:txBody>
      </p:sp>
      <p:sp>
        <p:nvSpPr>
          <p:cNvPr id="3" name="内容占位符 2"/>
          <p:cNvSpPr>
            <a:spLocks noGrp="1"/>
          </p:cNvSpPr>
          <p:nvPr>
            <p:ph idx="1"/>
          </p:nvPr>
        </p:nvSpPr>
        <p:spPr/>
        <p:txBody>
          <a:bodyPr/>
          <a:lstStyle/>
          <a:p>
            <a:r>
              <a:rPr lang="en-US" dirty="0"/>
              <a:t>items.py: </a:t>
            </a:r>
            <a:r>
              <a:rPr lang="zh-CN" altLang="en-US" dirty="0"/>
              <a:t>需要提取的数据结构定义文件</a:t>
            </a:r>
            <a:endParaRPr lang="en-US" altLang="zh-CN" dirty="0"/>
          </a:p>
          <a:p>
            <a:pPr lvl="1"/>
            <a:r>
              <a:rPr lang="en-US" dirty="0"/>
              <a:t>Item </a:t>
            </a:r>
            <a:r>
              <a:rPr lang="zh-CN" altLang="en-US" dirty="0"/>
              <a:t>定义结构化数据字段，用来保存爬取到的数据，</a:t>
            </a:r>
            <a:endParaRPr lang="en-US" altLang="zh-CN" dirty="0"/>
          </a:p>
          <a:p>
            <a:pPr lvl="1"/>
            <a:r>
              <a:rPr lang="zh-CN" altLang="en-US" dirty="0"/>
              <a:t>有点像</a:t>
            </a:r>
            <a:r>
              <a:rPr lang="en-US" dirty="0"/>
              <a:t>Python</a:t>
            </a:r>
            <a:r>
              <a:rPr lang="zh-CN" altLang="en-US" dirty="0"/>
              <a:t>中的</a:t>
            </a:r>
            <a:r>
              <a:rPr lang="en-US" dirty="0" err="1"/>
              <a:t>dict</a:t>
            </a:r>
            <a:r>
              <a:rPr lang="en-US" dirty="0"/>
              <a:t>，</a:t>
            </a:r>
            <a:r>
              <a:rPr lang="zh-CN" altLang="en-US" dirty="0"/>
              <a:t>但是提供了一些额外的保护减少错误</a:t>
            </a:r>
            <a:endParaRPr lang="en-US" altLang="zh-CN" dirty="0"/>
          </a:p>
          <a:p>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2000232" y="4143380"/>
            <a:ext cx="5629275" cy="255270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items.py</a:t>
            </a:r>
            <a:endParaRPr lang="zh-CN" altLang="en-US" dirty="0"/>
          </a:p>
        </p:txBody>
      </p:sp>
      <p:sp>
        <p:nvSpPr>
          <p:cNvPr id="3" name="内容占位符 2"/>
          <p:cNvSpPr>
            <a:spLocks noGrp="1"/>
          </p:cNvSpPr>
          <p:nvPr>
            <p:ph idx="1"/>
          </p:nvPr>
        </p:nvSpPr>
        <p:spPr/>
        <p:txBody>
          <a:bodyPr>
            <a:normAutofit fontScale="92500" lnSpcReduction="10000"/>
          </a:bodyPr>
          <a:lstStyle/>
          <a:p>
            <a:pPr>
              <a:buNone/>
            </a:pPr>
            <a:r>
              <a:rPr lang="en-US" dirty="0"/>
              <a:t>import </a:t>
            </a:r>
            <a:r>
              <a:rPr lang="en-US" dirty="0" err="1"/>
              <a:t>scrapy</a:t>
            </a:r>
            <a:endParaRPr lang="en-US" dirty="0"/>
          </a:p>
          <a:p>
            <a:pPr>
              <a:buNone/>
            </a:pPr>
            <a:r>
              <a:rPr lang="en-US" dirty="0"/>
              <a:t>class </a:t>
            </a:r>
            <a:r>
              <a:rPr lang="en-US" dirty="0" err="1"/>
              <a:t>FirstspiderItem</a:t>
            </a:r>
            <a:r>
              <a:rPr lang="en-US" dirty="0"/>
              <a:t>(</a:t>
            </a:r>
            <a:r>
              <a:rPr lang="en-US" dirty="0" err="1"/>
              <a:t>scrapy.Item</a:t>
            </a:r>
            <a:r>
              <a:rPr lang="en-US" dirty="0"/>
              <a:t>):</a:t>
            </a:r>
          </a:p>
          <a:p>
            <a:pPr>
              <a:buNone/>
            </a:pPr>
            <a:r>
              <a:rPr lang="en-US" dirty="0"/>
              <a:t>    # define the fields for your item here like:</a:t>
            </a:r>
          </a:p>
          <a:p>
            <a:pPr>
              <a:buNone/>
            </a:pPr>
            <a:r>
              <a:rPr lang="en-US" dirty="0"/>
              <a:t>    # name = </a:t>
            </a:r>
            <a:r>
              <a:rPr lang="en-US" dirty="0" err="1"/>
              <a:t>scrapy.Field</a:t>
            </a:r>
            <a:r>
              <a:rPr lang="en-US" dirty="0"/>
              <a:t>()</a:t>
            </a:r>
          </a:p>
          <a:p>
            <a:pPr>
              <a:buNone/>
            </a:pPr>
            <a:r>
              <a:rPr lang="zh-CN" altLang="en-US" dirty="0"/>
              <a:t>    </a:t>
            </a:r>
            <a:r>
              <a:rPr lang="en-US" dirty="0">
                <a:solidFill>
                  <a:srgbClr val="FF0000"/>
                </a:solidFill>
              </a:rPr>
              <a:t>title = </a:t>
            </a:r>
            <a:r>
              <a:rPr lang="en-US" dirty="0" err="1">
                <a:solidFill>
                  <a:srgbClr val="FF0000"/>
                </a:solidFill>
              </a:rPr>
              <a:t>scrapy.Field</a:t>
            </a:r>
            <a:r>
              <a:rPr lang="en-US" dirty="0">
                <a:solidFill>
                  <a:srgbClr val="FF0000"/>
                </a:solidFill>
              </a:rPr>
              <a:t>()</a:t>
            </a:r>
          </a:p>
          <a:p>
            <a:pPr>
              <a:buNone/>
            </a:pPr>
            <a:r>
              <a:rPr lang="en-US" dirty="0"/>
              <a:t>    </a:t>
            </a:r>
            <a:r>
              <a:rPr lang="en-US" dirty="0">
                <a:solidFill>
                  <a:srgbClr val="FF0000"/>
                </a:solidFill>
              </a:rPr>
              <a:t>content= </a:t>
            </a:r>
            <a:r>
              <a:rPr lang="en-US" dirty="0" err="1">
                <a:solidFill>
                  <a:srgbClr val="FF0000"/>
                </a:solidFill>
              </a:rPr>
              <a:t>scrapy.Field</a:t>
            </a:r>
            <a:r>
              <a:rPr lang="en-US" dirty="0">
                <a:solidFill>
                  <a:srgbClr val="FF0000"/>
                </a:solidFill>
              </a:rPr>
              <a:t>()</a:t>
            </a:r>
          </a:p>
          <a:p>
            <a:pPr>
              <a:buNone/>
            </a:pPr>
            <a:r>
              <a:rPr lang="en-US" dirty="0"/>
              <a:t>    pass</a:t>
            </a:r>
            <a:endParaRPr lang="en-US" b="1" dirty="0"/>
          </a:p>
          <a:p>
            <a:pPr>
              <a:buNone/>
            </a:pPr>
            <a:br>
              <a:rPr lang="zh-CN" altLang="en-US" dirty="0"/>
            </a:br>
            <a:endParaRPr lang="zh-CN" altLang="en-US" dirty="0"/>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修改</a:t>
            </a:r>
            <a:r>
              <a:rPr lang="en-US" altLang="zh-CN" dirty="0"/>
              <a:t>novel_spider.py</a:t>
            </a:r>
            <a:r>
              <a:rPr lang="en-US" b="1" dirty="0"/>
              <a:t> : </a:t>
            </a:r>
            <a:r>
              <a:rPr lang="zh-CN" altLang="en-US" dirty="0"/>
              <a:t>分析需要提取的数据</a:t>
            </a:r>
            <a:endParaRPr lang="en-US" altLang="zh-CN" dirty="0"/>
          </a:p>
          <a:p>
            <a:pPr>
              <a:buNone/>
            </a:pPr>
            <a:endParaRPr lang="en-US" dirty="0"/>
          </a:p>
          <a:p>
            <a:pPr>
              <a:buNone/>
            </a:pPr>
            <a:r>
              <a:rPr lang="en-US" sz="2000" dirty="0"/>
              <a:t>from </a:t>
            </a:r>
            <a:r>
              <a:rPr lang="en-US" sz="2000" dirty="0" err="1">
                <a:solidFill>
                  <a:srgbClr val="FF0000"/>
                </a:solidFill>
              </a:rPr>
              <a:t>firstspider</a:t>
            </a:r>
            <a:r>
              <a:rPr lang="en-US" sz="2000" dirty="0" err="1"/>
              <a:t>.items</a:t>
            </a:r>
            <a:r>
              <a:rPr lang="en-US" sz="2000" dirty="0"/>
              <a:t> import </a:t>
            </a:r>
            <a:r>
              <a:rPr lang="en-US" sz="2000" dirty="0" err="1">
                <a:solidFill>
                  <a:srgbClr val="FF0000"/>
                </a:solidFill>
              </a:rPr>
              <a:t>FirstspiderItem</a:t>
            </a:r>
            <a:endParaRPr lang="en-US" sz="2000" dirty="0">
              <a:solidFill>
                <a:srgbClr val="FF0000"/>
              </a:solidFill>
            </a:endParaRPr>
          </a:p>
          <a:p>
            <a:pPr>
              <a:buNone/>
            </a:pPr>
            <a:endParaRPr lang="en-US" sz="2000" dirty="0">
              <a:solidFill>
                <a:srgbClr val="FF0000"/>
              </a:solidFill>
            </a:endParaRPr>
          </a:p>
          <a:p>
            <a:pPr>
              <a:buNone/>
            </a:pPr>
            <a:r>
              <a:rPr lang="en-US" sz="2000" dirty="0"/>
              <a:t>item = </a:t>
            </a:r>
            <a:r>
              <a:rPr lang="en-US" sz="2000" dirty="0" err="1">
                <a:solidFill>
                  <a:srgbClr val="FF0000"/>
                </a:solidFill>
              </a:rPr>
              <a:t>FirstspiderItem</a:t>
            </a:r>
            <a:r>
              <a:rPr lang="en-US" sz="2000" dirty="0"/>
              <a:t>()</a:t>
            </a:r>
          </a:p>
          <a:p>
            <a:pPr>
              <a:buNone/>
            </a:pPr>
            <a:r>
              <a:rPr lang="en-US" altLang="zh-CN" sz="2000" dirty="0"/>
              <a:t>item['title']=</a:t>
            </a:r>
            <a:r>
              <a:rPr lang="en-US" altLang="zh-CN" sz="2000" dirty="0" err="1"/>
              <a:t>response.xpath</a:t>
            </a:r>
            <a:r>
              <a:rPr lang="en-US" altLang="zh-CN" sz="2000" dirty="0"/>
              <a:t>("/html/head/title/text()").extract()[0]</a:t>
            </a:r>
          </a:p>
          <a:p>
            <a:pPr>
              <a:buNone/>
            </a:pPr>
            <a:r>
              <a:rPr lang="en-US" sz="2000" dirty="0"/>
              <a:t>item['content'] = </a:t>
            </a:r>
            <a:r>
              <a:rPr lang="en-US" sz="2000" dirty="0" err="1"/>
              <a:t>response.xpath</a:t>
            </a:r>
            <a:r>
              <a:rPr lang="en-US" sz="2000" dirty="0"/>
              <a:t>('//div[@id="content"]/text()').extract()</a:t>
            </a:r>
          </a:p>
          <a:p>
            <a:pPr>
              <a:buNone/>
            </a:pPr>
            <a:endParaRPr lang="en-US" altLang="zh-CN" sz="2000" dirty="0"/>
          </a:p>
          <a:p>
            <a:pPr>
              <a:buNone/>
            </a:pPr>
            <a:r>
              <a:rPr lang="en-US" altLang="zh-CN" sz="2000" dirty="0"/>
              <a:t>yield item</a:t>
            </a:r>
          </a:p>
          <a:p>
            <a:pPr lvl="2">
              <a:buNone/>
            </a:pPr>
            <a:endParaRPr lang="en-US" altLang="zh-CN" dirty="0"/>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4288</TotalTime>
  <Words>8112</Words>
  <Application>Microsoft Office PowerPoint</Application>
  <PresentationFormat>全屏显示(4:3)</PresentationFormat>
  <Paragraphs>994</Paragraphs>
  <Slides>135</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135</vt:i4>
      </vt:variant>
    </vt:vector>
  </HeadingPairs>
  <TitlesOfParts>
    <vt:vector size="139" baseType="lpstr">
      <vt:lpstr>Arial</vt:lpstr>
      <vt:lpstr>Calibri</vt:lpstr>
      <vt:lpstr>Verdana</vt:lpstr>
      <vt:lpstr>Office 主题</vt:lpstr>
      <vt:lpstr>第三讲    网页分析技术 </vt:lpstr>
      <vt:lpstr>PowerPoint 演示文稿</vt:lpstr>
      <vt:lpstr>网页解析方法</vt:lpstr>
      <vt:lpstr>PowerPoint 演示文稿</vt:lpstr>
      <vt:lpstr>一、 正则表达式</vt:lpstr>
      <vt:lpstr>PowerPoint 演示文稿</vt:lpstr>
      <vt:lpstr>PowerPoint 演示文稿</vt:lpstr>
      <vt:lpstr>PowerPoint 演示文稿</vt:lpstr>
      <vt:lpstr>1.2 正则表达式语法</vt:lpstr>
      <vt:lpstr> </vt:lpstr>
      <vt:lpstr>正则表达式语法</vt:lpstr>
      <vt:lpstr>PowerPoint 演示文稿</vt:lpstr>
      <vt:lpstr>PowerPoint 演示文稿</vt:lpstr>
      <vt:lpstr>2-1.py</vt:lpstr>
      <vt:lpstr>2-2.py</vt:lpstr>
      <vt:lpstr>2-3.py</vt:lpstr>
      <vt:lpstr>1.3 基于正则表达式的信息提取</vt:lpstr>
      <vt:lpstr>PowerPoint 演示文稿</vt:lpstr>
      <vt:lpstr>PowerPoint 演示文稿</vt:lpstr>
      <vt:lpstr>PowerPoint 演示文稿</vt:lpstr>
      <vt:lpstr>PowerPoint 演示文稿</vt:lpstr>
      <vt:lpstr>PowerPoint 演示文稿</vt:lpstr>
      <vt:lpstr>PowerPoint 演示文稿</vt:lpstr>
      <vt:lpstr>二、基于HTML DOM提取内容</vt:lpstr>
      <vt:lpstr>PowerPoint 演示文稿</vt:lpstr>
      <vt:lpstr>浏览器开发者工具</vt:lpstr>
      <vt:lpstr>PowerPoint 演示文稿</vt:lpstr>
      <vt:lpstr>PowerPoint 演示文稿</vt:lpstr>
      <vt:lpstr>PowerPoint 演示文稿</vt:lpstr>
      <vt:lpstr>PowerPoint 演示文稿</vt:lpstr>
      <vt:lpstr>PowerPoint 演示文稿</vt:lpstr>
      <vt:lpstr>2.2正则表达式与DOM树方法的比较</vt:lpstr>
      <vt:lpstr>2.3 HTML解析器</vt:lpstr>
      <vt:lpstr>jsoup</vt:lpstr>
      <vt:lpstr>例子:  JAVA爬虫—百度百科</vt:lpstr>
      <vt:lpstr>开源HTML解析器</vt:lpstr>
      <vt:lpstr>三、  Beautiful Soup模块</vt:lpstr>
      <vt:lpstr> </vt:lpstr>
      <vt:lpstr>PowerPoint 演示文稿</vt:lpstr>
      <vt:lpstr>PowerPoint 演示文稿</vt:lpstr>
      <vt:lpstr>PowerPoint 演示文稿</vt:lpstr>
      <vt:lpstr>PowerPoint 演示文稿</vt:lpstr>
      <vt:lpstr>PowerPoint 演示文稿</vt:lpstr>
      <vt:lpstr>bs4库的prettify()方法</vt:lpstr>
      <vt:lpstr>3. 1  爬取网页title </vt:lpstr>
      <vt:lpstr>PowerPoint 演示文稿</vt:lpstr>
      <vt:lpstr>PowerPoint 演示文稿</vt:lpstr>
      <vt:lpstr>3.2  爬取网页正文</vt:lpstr>
      <vt:lpstr>PowerPoint 演示文稿</vt:lpstr>
      <vt:lpstr>PowerPoint 演示文稿</vt:lpstr>
      <vt:lpstr>保存为 txt 文件</vt:lpstr>
      <vt:lpstr>PowerPoint 演示文稿</vt:lpstr>
      <vt:lpstr>PowerPoint 演示文稿</vt:lpstr>
      <vt:lpstr>关于ANSI,unicode与utf-8的区别</vt:lpstr>
      <vt:lpstr>bs-content-2.py</vt:lpstr>
      <vt:lpstr>3.3  爬取url</vt:lpstr>
      <vt:lpstr>PowerPoint 演示文稿</vt:lpstr>
      <vt:lpstr>PowerPoint 演示文稿</vt:lpstr>
      <vt:lpstr>find_all() 方法</vt:lpstr>
      <vt:lpstr>3.4 结合正则表达式进行URL筛选</vt:lpstr>
      <vt:lpstr>PowerPoint 演示文稿</vt:lpstr>
      <vt:lpstr>比较</vt:lpstr>
      <vt:lpstr>四、  python爬虫框架 Scrapy</vt:lpstr>
      <vt:lpstr>4.1   Scrapy 介绍</vt:lpstr>
      <vt:lpstr>PowerPoint 演示文稿</vt:lpstr>
      <vt:lpstr>PowerPoint 演示文稿</vt:lpstr>
      <vt:lpstr>PowerPoint 演示文稿</vt:lpstr>
      <vt:lpstr>PowerPoint 演示文稿</vt:lpstr>
      <vt:lpstr>PowerPoint 演示文稿</vt:lpstr>
      <vt:lpstr>4.2  scrapy  开始</vt:lpstr>
      <vt:lpstr>PowerPoint 演示文稿</vt:lpstr>
      <vt:lpstr>PowerPoint 演示文稿</vt:lpstr>
      <vt:lpstr>PowerPoint 演示文稿</vt:lpstr>
      <vt:lpstr>PowerPoint 演示文稿</vt:lpstr>
      <vt:lpstr>   创建爬虫文件</vt:lpstr>
      <vt:lpstr>PowerPoint 演示文稿</vt:lpstr>
      <vt:lpstr>PowerPoint 演示文稿</vt:lpstr>
      <vt:lpstr>novel_spider.py</vt:lpstr>
      <vt:lpstr>4.3  Scrapy  shell 分析目标网页的xpath</vt:lpstr>
      <vt:lpstr> Xpath </vt:lpstr>
      <vt:lpstr>scrapy的选择器Xpath</vt:lpstr>
      <vt:lpstr>PowerPoint 演示文稿</vt:lpstr>
      <vt:lpstr>PowerPoint 演示文稿</vt:lpstr>
      <vt:lpstr>Scrapy shell</vt:lpstr>
      <vt:lpstr>PowerPoint 演示文稿</vt:lpstr>
      <vt:lpstr>PowerPoint 演示文稿</vt:lpstr>
      <vt:lpstr>PowerPoint 演示文稿</vt:lpstr>
      <vt:lpstr>novel_spider.py</vt:lpstr>
      <vt:lpstr>PowerPoint 演示文稿</vt:lpstr>
      <vt:lpstr>PowerPoint 演示文稿</vt:lpstr>
      <vt:lpstr>4.4  Scrapy 项目</vt:lpstr>
      <vt:lpstr>PowerPoint 演示文稿</vt:lpstr>
      <vt:lpstr>PowerPoint 演示文稿</vt:lpstr>
      <vt:lpstr>PowerPoint 演示文稿</vt:lpstr>
      <vt:lpstr>PowerPoint 演示文稿</vt:lpstr>
      <vt:lpstr>PowerPoint 演示文稿</vt:lpstr>
      <vt:lpstr>编写items.py </vt:lpstr>
      <vt:lpstr>items.py</vt:lpstr>
      <vt:lpstr>PowerPoint 演示文稿</vt:lpstr>
      <vt:lpstr>PowerPoint 演示文稿</vt:lpstr>
      <vt:lpstr>启动爬取脚本</vt:lpstr>
      <vt:lpstr>CSV文件</vt:lpstr>
      <vt:lpstr>PowerPoint 演示文稿</vt:lpstr>
      <vt:lpstr>PowerPoint 演示文稿</vt:lpstr>
      <vt:lpstr>PowerPoint 演示文稿</vt:lpstr>
      <vt:lpstr>PowerPoint 演示文稿</vt:lpstr>
      <vt:lpstr>yield 入门</vt:lpstr>
      <vt:lpstr>PowerPoint 演示文稿</vt:lpstr>
      <vt:lpstr>4.5  爬取多个网页</vt:lpstr>
      <vt:lpstr>PowerPoint 演示文稿</vt:lpstr>
      <vt:lpstr>PowerPoint 演示文稿</vt:lpstr>
      <vt:lpstr>PowerPoint 演示文稿</vt:lpstr>
      <vt:lpstr>PowerPoint 演示文稿</vt:lpstr>
      <vt:lpstr>PowerPoint 演示文稿</vt:lpstr>
      <vt:lpstr>4.6  爬取多层网页</vt:lpstr>
      <vt:lpstr>scrapy自动发现一个网页上的所有链接，然后再 去抓取这些链接的内容               yield 的作用就是把一个函数变成一个 generator（生成器）</vt:lpstr>
      <vt:lpstr>PowerPoint 演示文稿</vt:lpstr>
      <vt:lpstr>PowerPoint 演示文稿</vt:lpstr>
      <vt:lpstr>4.7  settings.py配置文件</vt:lpstr>
      <vt:lpstr>PowerPoint 演示文稿</vt:lpstr>
      <vt:lpstr>PowerPoint 演示文稿</vt:lpstr>
      <vt:lpstr>PowerPoint 演示文稿</vt:lpstr>
      <vt:lpstr>4.8  Pipeline组件</vt:lpstr>
      <vt:lpstr>Pipeline中的操作 </vt:lpstr>
      <vt:lpstr>PowerPoint 演示文稿</vt:lpstr>
      <vt:lpstr>Pipeline 数据处理</vt:lpstr>
      <vt:lpstr>Pipeline 数据去重</vt:lpstr>
      <vt:lpstr>PowerPoint 演示文稿</vt:lpstr>
      <vt:lpstr>PowerPoint 演示文稿</vt:lpstr>
      <vt:lpstr>Python语言爬虫</vt:lpstr>
      <vt:lpstr>比较</vt:lpstr>
      <vt:lpstr>五、元搜索引擎</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数据抽取 </dc:title>
  <dc:creator>lianli</dc:creator>
  <cp:lastModifiedBy>星宇 贾</cp:lastModifiedBy>
  <cp:revision>179</cp:revision>
  <dcterms:created xsi:type="dcterms:W3CDTF">2018-03-03T01:37:46Z</dcterms:created>
  <dcterms:modified xsi:type="dcterms:W3CDTF">2023-06-03T09:01:43Z</dcterms:modified>
</cp:coreProperties>
</file>